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7" r:id="rId2"/>
    <p:sldId id="258" r:id="rId3"/>
  </p:sldIdLst>
  <p:sldSz cx="6858000" cy="9906000" type="A4"/>
  <p:notesSz cx="6807200" cy="9939338"/>
  <p:defaultTextStyle>
    <a:defPPr>
      <a:defRPr lang="ja-JP"/>
    </a:defPPr>
    <a:lvl1pPr algn="l" defTabSz="455613" rtl="0" eaLnBrk="0" fontAlgn="base" hangingPunct="0">
      <a:spcBef>
        <a:spcPct val="0"/>
      </a:spcBef>
      <a:spcAft>
        <a:spcPct val="0"/>
      </a:spcAft>
      <a:defRPr kumimoji="1" kern="1200">
        <a:solidFill>
          <a:schemeClr val="tx1"/>
        </a:solidFill>
        <a:latin typeface="Calibri" pitchFamily="4" charset="0"/>
        <a:ea typeface="ＭＳ Ｐゴシック" pitchFamily="4" charset="-128"/>
        <a:cs typeface="+mn-cs"/>
      </a:defRPr>
    </a:lvl1pPr>
    <a:lvl2pPr marL="455613" indent="-34925" algn="l" defTabSz="455613" rtl="0" eaLnBrk="0" fontAlgn="base" hangingPunct="0">
      <a:spcBef>
        <a:spcPct val="0"/>
      </a:spcBef>
      <a:spcAft>
        <a:spcPct val="0"/>
      </a:spcAft>
      <a:defRPr kumimoji="1" kern="1200">
        <a:solidFill>
          <a:schemeClr val="tx1"/>
        </a:solidFill>
        <a:latin typeface="Calibri" pitchFamily="4" charset="0"/>
        <a:ea typeface="ＭＳ Ｐゴシック" pitchFamily="4" charset="-128"/>
        <a:cs typeface="+mn-cs"/>
      </a:defRPr>
    </a:lvl2pPr>
    <a:lvl3pPr marL="912813" indent="-73025" algn="l" defTabSz="455613" rtl="0" eaLnBrk="0" fontAlgn="base" hangingPunct="0">
      <a:spcBef>
        <a:spcPct val="0"/>
      </a:spcBef>
      <a:spcAft>
        <a:spcPct val="0"/>
      </a:spcAft>
      <a:defRPr kumimoji="1" kern="1200">
        <a:solidFill>
          <a:schemeClr val="tx1"/>
        </a:solidFill>
        <a:latin typeface="Calibri" pitchFamily="4" charset="0"/>
        <a:ea typeface="ＭＳ Ｐゴシック" pitchFamily="4" charset="-128"/>
        <a:cs typeface="+mn-cs"/>
      </a:defRPr>
    </a:lvl3pPr>
    <a:lvl4pPr marL="1370013" indent="-109538" algn="l" defTabSz="455613" rtl="0" eaLnBrk="0" fontAlgn="base" hangingPunct="0">
      <a:spcBef>
        <a:spcPct val="0"/>
      </a:spcBef>
      <a:spcAft>
        <a:spcPct val="0"/>
      </a:spcAft>
      <a:defRPr kumimoji="1" kern="1200">
        <a:solidFill>
          <a:schemeClr val="tx1"/>
        </a:solidFill>
        <a:latin typeface="Calibri" pitchFamily="4" charset="0"/>
        <a:ea typeface="ＭＳ Ｐゴシック" pitchFamily="4" charset="-128"/>
        <a:cs typeface="+mn-cs"/>
      </a:defRPr>
    </a:lvl4pPr>
    <a:lvl5pPr marL="1827213" indent="-147638" algn="l" defTabSz="455613" rtl="0" eaLnBrk="0" fontAlgn="base" hangingPunct="0">
      <a:spcBef>
        <a:spcPct val="0"/>
      </a:spcBef>
      <a:spcAft>
        <a:spcPct val="0"/>
      </a:spcAft>
      <a:defRPr kumimoji="1" kern="1200">
        <a:solidFill>
          <a:schemeClr val="tx1"/>
        </a:solidFill>
        <a:latin typeface="Calibri" pitchFamily="4" charset="0"/>
        <a:ea typeface="ＭＳ Ｐゴシック" pitchFamily="4" charset="-128"/>
        <a:cs typeface="+mn-cs"/>
      </a:defRPr>
    </a:lvl5pPr>
    <a:lvl6pPr marL="2286000" algn="l" defTabSz="914400" rtl="0" eaLnBrk="1" latinLnBrk="0" hangingPunct="1">
      <a:defRPr kumimoji="1" kern="1200">
        <a:solidFill>
          <a:schemeClr val="tx1"/>
        </a:solidFill>
        <a:latin typeface="Calibri" pitchFamily="4" charset="0"/>
        <a:ea typeface="ＭＳ Ｐゴシック" pitchFamily="4" charset="-128"/>
        <a:cs typeface="+mn-cs"/>
      </a:defRPr>
    </a:lvl6pPr>
    <a:lvl7pPr marL="2743200" algn="l" defTabSz="914400" rtl="0" eaLnBrk="1" latinLnBrk="0" hangingPunct="1">
      <a:defRPr kumimoji="1" kern="1200">
        <a:solidFill>
          <a:schemeClr val="tx1"/>
        </a:solidFill>
        <a:latin typeface="Calibri" pitchFamily="4" charset="0"/>
        <a:ea typeface="ＭＳ Ｐゴシック" pitchFamily="4" charset="-128"/>
        <a:cs typeface="+mn-cs"/>
      </a:defRPr>
    </a:lvl7pPr>
    <a:lvl8pPr marL="3200400" algn="l" defTabSz="914400" rtl="0" eaLnBrk="1" latinLnBrk="0" hangingPunct="1">
      <a:defRPr kumimoji="1" kern="1200">
        <a:solidFill>
          <a:schemeClr val="tx1"/>
        </a:solidFill>
        <a:latin typeface="Calibri" pitchFamily="4" charset="0"/>
        <a:ea typeface="ＭＳ Ｐゴシック" pitchFamily="4" charset="-128"/>
        <a:cs typeface="+mn-cs"/>
      </a:defRPr>
    </a:lvl8pPr>
    <a:lvl9pPr marL="3657600" algn="l" defTabSz="914400" rtl="0" eaLnBrk="1" latinLnBrk="0" hangingPunct="1">
      <a:defRPr kumimoji="1" kern="1200">
        <a:solidFill>
          <a:schemeClr val="tx1"/>
        </a:solidFill>
        <a:latin typeface="Calibri" pitchFamily="4" charset="0"/>
        <a:ea typeface="ＭＳ Ｐゴシック" pitchFamily="4" charset="-128"/>
        <a:cs typeface="+mn-cs"/>
      </a:defRPr>
    </a:lvl9pPr>
  </p:defaultTextStyle>
  <p:extLst>
    <p:ext uri="{EFAFB233-063F-42B5-8137-9DF3F51BA10A}">
      <p15:sldGuideLst xmlns:p15="http://schemas.microsoft.com/office/powerpoint/2012/main">
        <p15:guide id="1" orient="horz" pos="5812">
          <p15:clr>
            <a:srgbClr val="A4A3A4"/>
          </p15:clr>
        </p15:guide>
        <p15:guide id="2" orient="horz" pos="1033" userDrawn="1">
          <p15:clr>
            <a:srgbClr val="A4A3A4"/>
          </p15:clr>
        </p15:guide>
        <p15:guide id="3" orient="horz" pos="5048" userDrawn="1">
          <p15:clr>
            <a:srgbClr val="A4A3A4"/>
          </p15:clr>
        </p15:guide>
        <p15:guide id="4" orient="horz" pos="4866" userDrawn="1">
          <p15:clr>
            <a:srgbClr val="A4A3A4"/>
          </p15:clr>
        </p15:guide>
        <p15:guide id="5" pos="4133" userDrawn="1">
          <p15:clr>
            <a:srgbClr val="A4A3A4"/>
          </p15:clr>
        </p15:guide>
        <p15:guide id="6" pos="156">
          <p15:clr>
            <a:srgbClr val="A4A3A4"/>
          </p15:clr>
        </p15:guide>
        <p15:guide id="7"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nemoto" initials="m" lastIdx="37" clrIdx="0"/>
  <p:cmAuthor id="1" name="菅野 祐典" initials="菅野" lastIdx="24" clrIdx="1"/>
  <p:cmAuthor id="2" name="pipuser" initials="p" lastIdx="3" clrIdx="2">
    <p:extLst>
      <p:ext uri="{19B8F6BF-5375-455C-9EA6-DF929625EA0E}">
        <p15:presenceInfo xmlns:p15="http://schemas.microsoft.com/office/powerpoint/2012/main" userId="pip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42"/>
    <a:srgbClr val="00A140"/>
    <a:srgbClr val="FFFFFF"/>
    <a:srgbClr val="3B5210"/>
    <a:srgbClr val="0175C0"/>
    <a:srgbClr val="4A9ED4"/>
    <a:srgbClr val="FDF200"/>
    <a:srgbClr val="FAC100"/>
    <a:srgbClr val="FDFDFD"/>
    <a:srgbClr val="C22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0" autoAdjust="0"/>
    <p:restoredTop sz="94660"/>
  </p:normalViewPr>
  <p:slideViewPr>
    <p:cSldViewPr snapToGrid="0" snapToObjects="1" showGuides="1">
      <p:cViewPr varScale="1">
        <p:scale>
          <a:sx n="80" d="100"/>
          <a:sy n="80" d="100"/>
        </p:scale>
        <p:origin x="3618" y="114"/>
      </p:cViewPr>
      <p:guideLst>
        <p:guide orient="horz" pos="5812"/>
        <p:guide orient="horz" pos="1033"/>
        <p:guide orient="horz" pos="5048"/>
        <p:guide orient="horz" pos="4866"/>
        <p:guide pos="4133"/>
        <p:guide pos="156"/>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367"/>
          </a:xfrm>
          <a:prstGeom prst="rect">
            <a:avLst/>
          </a:prstGeom>
        </p:spPr>
        <p:txBody>
          <a:bodyPr vert="horz" lIns="91544" tIns="45772" rIns="91544" bIns="45772" rtlCol="0"/>
          <a:lstStyle>
            <a:lvl1pPr algn="l" defTabSz="498319" eaLnBrk="1" fontAlgn="auto" hangingPunct="1">
              <a:spcBef>
                <a:spcPts val="0"/>
              </a:spcBef>
              <a:spcAft>
                <a:spcPts val="0"/>
              </a:spcAft>
              <a:defRPr sz="1200">
                <a:latin typeface="+mn-lt"/>
                <a:ea typeface="+mn-ea"/>
                <a:cs typeface="+mn-cs"/>
              </a:defRPr>
            </a:lvl1pPr>
          </a:lstStyle>
          <a:p>
            <a:pPr>
              <a:defRPr/>
            </a:pPr>
            <a:endParaRPr lang="ja-JP" altLang="en-US" dirty="0"/>
          </a:p>
        </p:txBody>
      </p:sp>
      <p:sp>
        <p:nvSpPr>
          <p:cNvPr id="3" name="日付プレースホルダー 2"/>
          <p:cNvSpPr>
            <a:spLocks noGrp="1"/>
          </p:cNvSpPr>
          <p:nvPr>
            <p:ph type="dt" idx="1"/>
          </p:nvPr>
        </p:nvSpPr>
        <p:spPr>
          <a:xfrm>
            <a:off x="3855221" y="1"/>
            <a:ext cx="2950374" cy="497367"/>
          </a:xfrm>
          <a:prstGeom prst="rect">
            <a:avLst/>
          </a:prstGeom>
        </p:spPr>
        <p:txBody>
          <a:bodyPr vert="horz" wrap="square" lIns="91544" tIns="45772" rIns="91544" bIns="45772" numCol="1" anchor="t"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50" charset="-128"/>
              </a:defRPr>
            </a:lvl1pPr>
          </a:lstStyle>
          <a:p>
            <a:pPr>
              <a:defRPr/>
            </a:pPr>
            <a:fld id="{2AD3708E-9FF1-48B6-B831-07AD6469525A}" type="datetime1">
              <a:rPr lang="ja-JP" altLang="en-US"/>
              <a:pPr>
                <a:defRPr/>
              </a:pPr>
              <a:t>2025/3/31</a:t>
            </a:fld>
            <a:endParaRPr lang="ja-JP" altLang="en-US" dirty="0"/>
          </a:p>
        </p:txBody>
      </p:sp>
      <p:sp>
        <p:nvSpPr>
          <p:cNvPr id="4" name="スライド イメージ プレースホルダー 3"/>
          <p:cNvSpPr>
            <a:spLocks noGrp="1" noRot="1" noChangeAspect="1"/>
          </p:cNvSpPr>
          <p:nvPr>
            <p:ph type="sldImg" idx="2"/>
          </p:nvPr>
        </p:nvSpPr>
        <p:spPr>
          <a:xfrm>
            <a:off x="2112963" y="744538"/>
            <a:ext cx="2581275" cy="3729037"/>
          </a:xfrm>
          <a:prstGeom prst="rect">
            <a:avLst/>
          </a:prstGeom>
          <a:noFill/>
          <a:ln w="12700">
            <a:solidFill>
              <a:prstClr val="black"/>
            </a:solidFill>
          </a:ln>
        </p:spPr>
        <p:txBody>
          <a:bodyPr vert="horz" lIns="91544" tIns="45772" rIns="91544" bIns="45772" rtlCol="0" anchor="ctr"/>
          <a:lstStyle/>
          <a:p>
            <a:pPr lvl="0"/>
            <a:endParaRPr lang="ja-JP" altLang="en-US" noProof="0" dirty="0"/>
          </a:p>
        </p:txBody>
      </p:sp>
      <p:sp>
        <p:nvSpPr>
          <p:cNvPr id="5" name="ノート プレースホルダー 4"/>
          <p:cNvSpPr>
            <a:spLocks noGrp="1"/>
          </p:cNvSpPr>
          <p:nvPr>
            <p:ph type="body" sz="quarter" idx="3"/>
          </p:nvPr>
        </p:nvSpPr>
        <p:spPr>
          <a:xfrm>
            <a:off x="680239" y="4722585"/>
            <a:ext cx="5446723" cy="4471502"/>
          </a:xfrm>
          <a:prstGeom prst="rect">
            <a:avLst/>
          </a:prstGeom>
        </p:spPr>
        <p:txBody>
          <a:bodyPr vert="horz" wrap="square" lIns="91544" tIns="45772" rIns="91544" bIns="45772"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9440372"/>
            <a:ext cx="2950375" cy="497366"/>
          </a:xfrm>
          <a:prstGeom prst="rect">
            <a:avLst/>
          </a:prstGeom>
        </p:spPr>
        <p:txBody>
          <a:bodyPr vert="horz" lIns="91544" tIns="45772" rIns="91544" bIns="45772" rtlCol="0" anchor="b"/>
          <a:lstStyle>
            <a:lvl1pPr algn="l" defTabSz="498319" eaLnBrk="1" fontAlgn="auto" hangingPunct="1">
              <a:spcBef>
                <a:spcPts val="0"/>
              </a:spcBef>
              <a:spcAft>
                <a:spcPts val="0"/>
              </a:spcAft>
              <a:defRPr sz="1200">
                <a:latin typeface="+mn-lt"/>
                <a:ea typeface="+mn-ea"/>
                <a:cs typeface="+mn-cs"/>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wrap="square" lIns="91544" tIns="45772" rIns="91544" bIns="45772" numCol="1" anchor="b" anchorCtr="0" compatLnSpc="1">
            <a:prstTxWarp prst="textNoShape">
              <a:avLst/>
            </a:prstTxWarp>
          </a:bodyPr>
          <a:lstStyle>
            <a:lvl1pPr algn="r" eaLnBrk="1" hangingPunct="1">
              <a:defRPr sz="1200"/>
            </a:lvl1pPr>
          </a:lstStyle>
          <a:p>
            <a:pPr>
              <a:defRPr/>
            </a:pPr>
            <a:fld id="{841566AA-BCD1-4318-8D3E-70F17DAA4213}" type="slidenum">
              <a:rPr lang="ja-JP" altLang="en-US"/>
              <a:pPr>
                <a:defRPr/>
              </a:pPr>
              <a:t>‹#›</a:t>
            </a:fld>
            <a:endParaRPr lang="ja-JP" altLang="en-US" dirty="0"/>
          </a:p>
        </p:txBody>
      </p:sp>
    </p:spTree>
    <p:extLst>
      <p:ext uri="{BB962C8B-B14F-4D97-AF65-F5344CB8AC3E}">
        <p14:creationId xmlns:p14="http://schemas.microsoft.com/office/powerpoint/2010/main" val="2232170725"/>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defRPr kumimoji="1" sz="1200" kern="1200">
        <a:solidFill>
          <a:schemeClr val="tx1"/>
        </a:solidFill>
        <a:latin typeface="+mn-lt"/>
        <a:ea typeface="+mn-ea"/>
        <a:cs typeface="ＭＳ Ｐゴシック" pitchFamily="4" charset="-128"/>
      </a:defRPr>
    </a:lvl1pPr>
    <a:lvl2pPr marL="455613" algn="l" defTabSz="455613" rtl="0" eaLnBrk="0" fontAlgn="base" hangingPunct="0">
      <a:spcBef>
        <a:spcPct val="30000"/>
      </a:spcBef>
      <a:spcAft>
        <a:spcPct val="0"/>
      </a:spcAft>
      <a:defRPr kumimoji="1" sz="1200" kern="1200">
        <a:solidFill>
          <a:schemeClr val="tx1"/>
        </a:solidFill>
        <a:latin typeface="+mn-lt"/>
        <a:ea typeface="+mn-ea"/>
        <a:cs typeface="+mn-cs"/>
      </a:defRPr>
    </a:lvl2pPr>
    <a:lvl3pPr marL="912813" algn="l" defTabSz="455613" rtl="0" eaLnBrk="0" fontAlgn="base" hangingPunct="0">
      <a:spcBef>
        <a:spcPct val="30000"/>
      </a:spcBef>
      <a:spcAft>
        <a:spcPct val="0"/>
      </a:spcAft>
      <a:defRPr kumimoji="1" sz="1200" kern="1200">
        <a:solidFill>
          <a:schemeClr val="tx1"/>
        </a:solidFill>
        <a:latin typeface="+mn-lt"/>
        <a:ea typeface="+mn-ea"/>
        <a:cs typeface="+mn-cs"/>
      </a:defRPr>
    </a:lvl3pPr>
    <a:lvl4pPr marL="1370013" algn="l" defTabSz="455613" rtl="0" eaLnBrk="0" fontAlgn="base" hangingPunct="0">
      <a:spcBef>
        <a:spcPct val="30000"/>
      </a:spcBef>
      <a:spcAft>
        <a:spcPct val="0"/>
      </a:spcAft>
      <a:defRPr kumimoji="1" sz="1200" kern="1200">
        <a:solidFill>
          <a:schemeClr val="tx1"/>
        </a:solidFill>
        <a:latin typeface="+mn-lt"/>
        <a:ea typeface="+mn-ea"/>
        <a:cs typeface="+mn-cs"/>
      </a:defRPr>
    </a:lvl4pPr>
    <a:lvl5pPr marL="1827213" algn="l" defTabSz="455613" rtl="0" eaLnBrk="0" fontAlgn="base" hangingPunct="0">
      <a:spcBef>
        <a:spcPct val="30000"/>
      </a:spcBef>
      <a:spcAft>
        <a:spcPct val="0"/>
      </a:spcAft>
      <a:defRPr kumimoji="1" sz="1200" kern="1200">
        <a:solidFill>
          <a:schemeClr val="tx1"/>
        </a:solidFill>
        <a:latin typeface="+mn-lt"/>
        <a:ea typeface="+mn-ea"/>
        <a:cs typeface="+mn-cs"/>
      </a:defRPr>
    </a:lvl5pPr>
    <a:lvl6pPr marL="2285933" algn="l" defTabSz="457187" rtl="0" eaLnBrk="1" latinLnBrk="0" hangingPunct="1">
      <a:defRPr kumimoji="1" sz="1200" kern="1200">
        <a:solidFill>
          <a:schemeClr val="tx1"/>
        </a:solidFill>
        <a:latin typeface="+mn-lt"/>
        <a:ea typeface="+mn-ea"/>
        <a:cs typeface="+mn-cs"/>
      </a:defRPr>
    </a:lvl6pPr>
    <a:lvl7pPr marL="2743120" algn="l" defTabSz="457187" rtl="0" eaLnBrk="1" latinLnBrk="0" hangingPunct="1">
      <a:defRPr kumimoji="1" sz="1200" kern="1200">
        <a:solidFill>
          <a:schemeClr val="tx1"/>
        </a:solidFill>
        <a:latin typeface="+mn-lt"/>
        <a:ea typeface="+mn-ea"/>
        <a:cs typeface="+mn-cs"/>
      </a:defRPr>
    </a:lvl7pPr>
    <a:lvl8pPr marL="3200307" algn="l" defTabSz="457187" rtl="0" eaLnBrk="1" latinLnBrk="0" hangingPunct="1">
      <a:defRPr kumimoji="1" sz="1200" kern="1200">
        <a:solidFill>
          <a:schemeClr val="tx1"/>
        </a:solidFill>
        <a:latin typeface="+mn-lt"/>
        <a:ea typeface="+mn-ea"/>
        <a:cs typeface="+mn-cs"/>
      </a:defRPr>
    </a:lvl8pPr>
    <a:lvl9pPr marL="3657494" algn="l" defTabSz="457187"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25867" y="3077283"/>
            <a:ext cx="5829300" cy="2123369"/>
          </a:xfrm>
          <a:prstGeom prst="rect">
            <a:avLst/>
          </a:prstGeom>
        </p:spPr>
        <p:txBody>
          <a:bodyPr lIns="83988" tIns="41994" rIns="83988" bIns="41994"/>
          <a:lstStyle/>
          <a:p>
            <a:r>
              <a:rPr lang="ja-JP" altLang="en-US" dirty="0"/>
              <a:t>マスター タイトルの書式設定</a:t>
            </a:r>
          </a:p>
        </p:txBody>
      </p:sp>
      <p:sp>
        <p:nvSpPr>
          <p:cNvPr id="3" name="サブタイトル 2"/>
          <p:cNvSpPr>
            <a:spLocks noGrp="1"/>
          </p:cNvSpPr>
          <p:nvPr>
            <p:ph type="subTitle" idx="1"/>
          </p:nvPr>
        </p:nvSpPr>
        <p:spPr>
          <a:xfrm>
            <a:off x="1040217" y="5613401"/>
            <a:ext cx="4800600" cy="2531533"/>
          </a:xfrm>
        </p:spPr>
        <p:txBody>
          <a:bodyPr/>
          <a:lstStyle>
            <a:lvl1pPr marL="0" indent="0" algn="ctr">
              <a:buNone/>
              <a:defRPr>
                <a:solidFill>
                  <a:schemeClr val="tx1">
                    <a:tint val="75000"/>
                  </a:schemeClr>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7" indent="0" algn="ctr">
              <a:buNone/>
              <a:defRPr>
                <a:solidFill>
                  <a:schemeClr val="tx1">
                    <a:tint val="75000"/>
                  </a:schemeClr>
                </a:solidFill>
              </a:defRPr>
            </a:lvl5pPr>
            <a:lvl6pPr marL="2285933" indent="0" algn="ctr">
              <a:buNone/>
              <a:defRPr>
                <a:solidFill>
                  <a:schemeClr val="tx1">
                    <a:tint val="75000"/>
                  </a:schemeClr>
                </a:solidFill>
              </a:defRPr>
            </a:lvl6pPr>
            <a:lvl7pPr marL="2743120" indent="0" algn="ctr">
              <a:buNone/>
              <a:defRPr>
                <a:solidFill>
                  <a:schemeClr val="tx1">
                    <a:tint val="75000"/>
                  </a:schemeClr>
                </a:solidFill>
              </a:defRPr>
            </a:lvl7pPr>
            <a:lvl8pPr marL="3200307" indent="0" algn="ctr">
              <a:buNone/>
              <a:defRPr>
                <a:solidFill>
                  <a:schemeClr val="tx1">
                    <a:tint val="75000"/>
                  </a:schemeClr>
                </a:solidFill>
              </a:defRPr>
            </a:lvl8pPr>
            <a:lvl9pPr marL="3657494" indent="0" algn="ctr">
              <a:buNone/>
              <a:defRPr>
                <a:solidFill>
                  <a:schemeClr val="tx1">
                    <a:tint val="75000"/>
                  </a:schemeClr>
                </a:solidFill>
              </a:defRPr>
            </a:lvl9pPr>
          </a:lstStyle>
          <a:p>
            <a:r>
              <a:rPr lang="ja-JP" altLang="en-US"/>
              <a:t>マスター サブタイトルの書式設定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テキスト プレースホルダー 2"/>
          <p:cNvSpPr>
            <a:spLocks noGrp="1"/>
          </p:cNvSpPr>
          <p:nvPr>
            <p:ph type="body" idx="1"/>
          </p:nvPr>
        </p:nvSpPr>
        <p:spPr bwMode="auto">
          <a:xfrm>
            <a:off x="342900" y="2311400"/>
            <a:ext cx="6172200" cy="6538913"/>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5613" rtl="0" eaLnBrk="0" fontAlgn="base" hangingPunct="0">
        <a:spcBef>
          <a:spcPct val="0"/>
        </a:spcBef>
        <a:spcAft>
          <a:spcPct val="0"/>
        </a:spcAft>
        <a:defRPr kumimoji="1" sz="4400" kern="1200">
          <a:solidFill>
            <a:schemeClr val="tx1"/>
          </a:solidFill>
          <a:latin typeface="+mj-lt"/>
          <a:ea typeface="+mj-ea"/>
          <a:cs typeface="ＭＳ Ｐゴシック" pitchFamily="4" charset="-128"/>
        </a:defRPr>
      </a:lvl1pPr>
      <a:lvl2pPr algn="ctr" defTabSz="455613"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pitchFamily="4" charset="-128"/>
        </a:defRPr>
      </a:lvl2pPr>
      <a:lvl3pPr algn="ctr" defTabSz="455613"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pitchFamily="4" charset="-128"/>
        </a:defRPr>
      </a:lvl3pPr>
      <a:lvl4pPr algn="ctr" defTabSz="455613"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pitchFamily="4" charset="-128"/>
        </a:defRPr>
      </a:lvl4pPr>
      <a:lvl5pPr algn="ctr" defTabSz="455613"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pitchFamily="4" charset="-128"/>
        </a:defRPr>
      </a:lvl5pPr>
      <a:lvl6pPr marL="419938" algn="ctr" defTabSz="456392" rtl="0" fontAlgn="base">
        <a:spcBef>
          <a:spcPct val="0"/>
        </a:spcBef>
        <a:spcAft>
          <a:spcPct val="0"/>
        </a:spcAft>
        <a:defRPr kumimoji="1" sz="4400">
          <a:solidFill>
            <a:schemeClr val="tx1"/>
          </a:solidFill>
          <a:latin typeface="Calibri" pitchFamily="34" charset="0"/>
          <a:ea typeface="ＭＳ Ｐゴシック" pitchFamily="50" charset="-128"/>
        </a:defRPr>
      </a:lvl6pPr>
      <a:lvl7pPr marL="839876" algn="ctr" defTabSz="456392" rtl="0" fontAlgn="base">
        <a:spcBef>
          <a:spcPct val="0"/>
        </a:spcBef>
        <a:spcAft>
          <a:spcPct val="0"/>
        </a:spcAft>
        <a:defRPr kumimoji="1" sz="4400">
          <a:solidFill>
            <a:schemeClr val="tx1"/>
          </a:solidFill>
          <a:latin typeface="Calibri" pitchFamily="34" charset="0"/>
          <a:ea typeface="ＭＳ Ｐゴシック" pitchFamily="50" charset="-128"/>
        </a:defRPr>
      </a:lvl7pPr>
      <a:lvl8pPr marL="1259815" algn="ctr" defTabSz="456392" rtl="0" fontAlgn="base">
        <a:spcBef>
          <a:spcPct val="0"/>
        </a:spcBef>
        <a:spcAft>
          <a:spcPct val="0"/>
        </a:spcAft>
        <a:defRPr kumimoji="1" sz="4400">
          <a:solidFill>
            <a:schemeClr val="tx1"/>
          </a:solidFill>
          <a:latin typeface="Calibri" pitchFamily="34" charset="0"/>
          <a:ea typeface="ＭＳ Ｐゴシック" pitchFamily="50" charset="-128"/>
        </a:defRPr>
      </a:lvl8pPr>
      <a:lvl9pPr marL="1679753" algn="ctr" defTabSz="456392"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1313" indent="-341313" algn="l" defTabSz="455613"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pitchFamily="4" charset="-128"/>
        </a:defRPr>
      </a:lvl1pPr>
      <a:lvl2pPr marL="741363" indent="-284163" algn="l" defTabSz="4556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527" indent="-228594" algn="l" defTabSz="457187" rtl="0" eaLnBrk="1" latinLnBrk="0" hangingPunct="1">
        <a:spcBef>
          <a:spcPct val="20000"/>
        </a:spcBef>
        <a:buFont typeface="Arial"/>
        <a:buChar char="•"/>
        <a:defRPr kumimoji="1" sz="2000" kern="1200">
          <a:solidFill>
            <a:schemeClr val="tx1"/>
          </a:solidFill>
          <a:latin typeface="+mn-lt"/>
          <a:ea typeface="+mn-ea"/>
          <a:cs typeface="+mn-cs"/>
        </a:defRPr>
      </a:lvl6pPr>
      <a:lvl7pPr marL="2971714" indent="-228594" algn="l" defTabSz="457187" rtl="0" eaLnBrk="1" latinLnBrk="0" hangingPunct="1">
        <a:spcBef>
          <a:spcPct val="20000"/>
        </a:spcBef>
        <a:buFont typeface="Arial"/>
        <a:buChar char="•"/>
        <a:defRPr kumimoji="1" sz="2000" kern="1200">
          <a:solidFill>
            <a:schemeClr val="tx1"/>
          </a:solidFill>
          <a:latin typeface="+mn-lt"/>
          <a:ea typeface="+mn-ea"/>
          <a:cs typeface="+mn-cs"/>
        </a:defRPr>
      </a:lvl7pPr>
      <a:lvl8pPr marL="3428900" indent="-228594" algn="l" defTabSz="457187" rtl="0" eaLnBrk="1" latinLnBrk="0" hangingPunct="1">
        <a:spcBef>
          <a:spcPct val="20000"/>
        </a:spcBef>
        <a:buFont typeface="Arial"/>
        <a:buChar char="•"/>
        <a:defRPr kumimoji="1" sz="2000" kern="1200">
          <a:solidFill>
            <a:schemeClr val="tx1"/>
          </a:solidFill>
          <a:latin typeface="+mn-lt"/>
          <a:ea typeface="+mn-ea"/>
          <a:cs typeface="+mn-cs"/>
        </a:defRPr>
      </a:lvl8pPr>
      <a:lvl9pPr marL="3886087" indent="-228594" algn="l" defTabSz="457187"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187" rtl="0" eaLnBrk="1" latinLnBrk="0" hangingPunct="1">
        <a:defRPr kumimoji="1" sz="1800" kern="1200">
          <a:solidFill>
            <a:schemeClr val="tx1"/>
          </a:solidFill>
          <a:latin typeface="+mn-lt"/>
          <a:ea typeface="+mn-ea"/>
          <a:cs typeface="+mn-cs"/>
        </a:defRPr>
      </a:lvl1pPr>
      <a:lvl2pPr marL="457187" algn="l" defTabSz="457187" rtl="0" eaLnBrk="1" latinLnBrk="0" hangingPunct="1">
        <a:defRPr kumimoji="1" sz="1800" kern="1200">
          <a:solidFill>
            <a:schemeClr val="tx1"/>
          </a:solidFill>
          <a:latin typeface="+mn-lt"/>
          <a:ea typeface="+mn-ea"/>
          <a:cs typeface="+mn-cs"/>
        </a:defRPr>
      </a:lvl2pPr>
      <a:lvl3pPr marL="914373" algn="l" defTabSz="457187" rtl="0" eaLnBrk="1" latinLnBrk="0" hangingPunct="1">
        <a:defRPr kumimoji="1" sz="1800" kern="1200">
          <a:solidFill>
            <a:schemeClr val="tx1"/>
          </a:solidFill>
          <a:latin typeface="+mn-lt"/>
          <a:ea typeface="+mn-ea"/>
          <a:cs typeface="+mn-cs"/>
        </a:defRPr>
      </a:lvl3pPr>
      <a:lvl4pPr marL="1371560" algn="l" defTabSz="457187" rtl="0" eaLnBrk="1" latinLnBrk="0" hangingPunct="1">
        <a:defRPr kumimoji="1" sz="1800" kern="1200">
          <a:solidFill>
            <a:schemeClr val="tx1"/>
          </a:solidFill>
          <a:latin typeface="+mn-lt"/>
          <a:ea typeface="+mn-ea"/>
          <a:cs typeface="+mn-cs"/>
        </a:defRPr>
      </a:lvl4pPr>
      <a:lvl5pPr marL="1828747" algn="l" defTabSz="457187" rtl="0" eaLnBrk="1" latinLnBrk="0" hangingPunct="1">
        <a:defRPr kumimoji="1" sz="1800" kern="1200">
          <a:solidFill>
            <a:schemeClr val="tx1"/>
          </a:solidFill>
          <a:latin typeface="+mn-lt"/>
          <a:ea typeface="+mn-ea"/>
          <a:cs typeface="+mn-cs"/>
        </a:defRPr>
      </a:lvl5pPr>
      <a:lvl6pPr marL="2285933" algn="l" defTabSz="457187" rtl="0" eaLnBrk="1" latinLnBrk="0" hangingPunct="1">
        <a:defRPr kumimoji="1" sz="1800" kern="1200">
          <a:solidFill>
            <a:schemeClr val="tx1"/>
          </a:solidFill>
          <a:latin typeface="+mn-lt"/>
          <a:ea typeface="+mn-ea"/>
          <a:cs typeface="+mn-cs"/>
        </a:defRPr>
      </a:lvl6pPr>
      <a:lvl7pPr marL="2743120" algn="l" defTabSz="457187" rtl="0" eaLnBrk="1" latinLnBrk="0" hangingPunct="1">
        <a:defRPr kumimoji="1" sz="1800" kern="1200">
          <a:solidFill>
            <a:schemeClr val="tx1"/>
          </a:solidFill>
          <a:latin typeface="+mn-lt"/>
          <a:ea typeface="+mn-ea"/>
          <a:cs typeface="+mn-cs"/>
        </a:defRPr>
      </a:lvl7pPr>
      <a:lvl8pPr marL="3200307" algn="l" defTabSz="457187" rtl="0" eaLnBrk="1" latinLnBrk="0" hangingPunct="1">
        <a:defRPr kumimoji="1" sz="1800" kern="1200">
          <a:solidFill>
            <a:schemeClr val="tx1"/>
          </a:solidFill>
          <a:latin typeface="+mn-lt"/>
          <a:ea typeface="+mn-ea"/>
          <a:cs typeface="+mn-cs"/>
        </a:defRPr>
      </a:lvl8pPr>
      <a:lvl9pPr marL="3657494" algn="l" defTabSz="45718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s://shop.pipjapan.co.jp/shop/default.aspx" TargetMode="Externa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hyperlink" Target="https://elekiban.pipjapan.co.jp/"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https://www.pipjapan.co.jp/products/" TargetMode="External"/><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E1B58DDC-CA6C-4132-966B-7099DA1B2DDE}"/>
              </a:ext>
            </a:extLst>
          </p:cNvPr>
          <p:cNvSpPr/>
          <p:nvPr/>
        </p:nvSpPr>
        <p:spPr>
          <a:xfrm>
            <a:off x="64414" y="667206"/>
            <a:ext cx="6738595" cy="330933"/>
          </a:xfrm>
          <a:prstGeom prst="rect">
            <a:avLst/>
          </a:prstGeom>
          <a:solidFill>
            <a:srgbClr val="00A342"/>
          </a:solidFill>
          <a:ln w="38100">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23"/>
          <p:cNvSpPr txBox="1"/>
          <p:nvPr/>
        </p:nvSpPr>
        <p:spPr>
          <a:xfrm>
            <a:off x="4731573" y="172808"/>
            <a:ext cx="2144082" cy="43815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83988" tIns="41994" rIns="83988" bIns="41994" anchor="t"/>
          <a:lstStyle>
            <a:lvl1pPr>
              <a:defRPr kumimoji="1" sz="2400">
                <a:solidFill>
                  <a:schemeClr val="tx1"/>
                </a:solidFill>
                <a:latin typeface="Calibri" panose="020F0502020204030204" pitchFamily="34" charset="0"/>
                <a:ea typeface="ＭＳ Ｐゴシック" panose="020B0600070205080204" pitchFamily="50" charset="-128"/>
              </a:defRPr>
            </a:lvl1pPr>
            <a:lvl2pPr marL="37931725" indent="-37474525">
              <a:defRPr kumimoji="1" sz="2400">
                <a:solidFill>
                  <a:schemeClr val="tx1"/>
                </a:solidFill>
                <a:latin typeface="Calibri" panose="020F0502020204030204" pitchFamily="34" charset="0"/>
                <a:ea typeface="ＭＳ Ｐゴシック" panose="020B0600070205080204" pitchFamily="50" charset="-128"/>
              </a:defRPr>
            </a:lvl2pPr>
            <a:lvl3pPr>
              <a:defRPr kumimoji="1" sz="2400">
                <a:solidFill>
                  <a:schemeClr val="tx1"/>
                </a:solidFill>
                <a:latin typeface="Calibri" panose="020F0502020204030204" pitchFamily="34" charset="0"/>
                <a:ea typeface="ＭＳ Ｐゴシック" panose="020B0600070205080204" pitchFamily="50" charset="-128"/>
              </a:defRPr>
            </a:lvl3pPr>
            <a:lvl4pPr>
              <a:defRPr kumimoji="1" sz="2400">
                <a:solidFill>
                  <a:schemeClr val="tx1"/>
                </a:solidFill>
                <a:latin typeface="Calibri" panose="020F0502020204030204" pitchFamily="34" charset="0"/>
                <a:ea typeface="ＭＳ Ｐゴシック" panose="020B0600070205080204" pitchFamily="50" charset="-128"/>
              </a:defRPr>
            </a:lvl4pPr>
            <a:lvl5pPr>
              <a:defRPr kumimoji="1" sz="2400">
                <a:solidFill>
                  <a:schemeClr val="tx1"/>
                </a:solidFill>
                <a:latin typeface="Calibri" panose="020F0502020204030204" pitchFamily="34" charset="0"/>
                <a:ea typeface="ＭＳ Ｐゴシック" panose="020B0600070205080204" pitchFamily="50" charset="-128"/>
              </a:defRPr>
            </a:lvl5pPr>
            <a:lvl6pPr marL="4572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9144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1371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18288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r" eaLnBrk="1" hangingPunct="1">
              <a:defRPr/>
            </a:pPr>
            <a:endPar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endParaRPr>
          </a:p>
          <a:p>
            <a:pPr algn="r" eaLnBrk="1" hangingPunct="1">
              <a:defRPr/>
            </a:pP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2025</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日</a:t>
            </a:r>
            <a:endParaRPr lang="en-US" altLang="ja-JP"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endParaRPr>
          </a:p>
          <a:p>
            <a:pPr algn="r" eaLnBrk="1" hangingPunct="1">
              <a:defRPr/>
            </a:pPr>
            <a:r>
              <a:rPr lang="ja-JP" altLang="en-US"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ピップ株式会社</a:t>
            </a:r>
            <a:endParaRPr lang="ja-JP" altLang="ja-JP"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57" name="正方形/長方形 11"/>
          <p:cNvSpPr>
            <a:spLocks noChangeArrowheads="1"/>
          </p:cNvSpPr>
          <p:nvPr/>
        </p:nvSpPr>
        <p:spPr bwMode="auto">
          <a:xfrm>
            <a:off x="-36782" y="1759254"/>
            <a:ext cx="6894782" cy="553998"/>
          </a:xfrm>
          <a:prstGeom prst="rect">
            <a:avLst/>
          </a:prstGeom>
          <a:noFill/>
          <a:ln w="9525">
            <a:noFill/>
            <a:miter lim="800000"/>
            <a:headEnd/>
            <a:tailEnd/>
          </a:ln>
        </p:spPr>
        <p:txBody>
          <a:bodyPr wrap="square">
            <a:spAutoFit/>
          </a:bodyPr>
          <a:lstStyle/>
          <a:p>
            <a:r>
              <a:rPr lang="ja-JP" altLang="en-US" sz="1000" dirty="0">
                <a:latin typeface="游ゴシック" panose="020B0400000000000000" pitchFamily="50" charset="-128"/>
                <a:ea typeface="游ゴシック" panose="020B0400000000000000" pitchFamily="50" charset="-128"/>
                <a:cs typeface="メイリオ" pitchFamily="50" charset="-128"/>
              </a:rPr>
              <a:t>　磁気の力で血行を改善し、コリをほぐす磁気治療器「ピップエレキバン」を販売するピップ株式会社（本社：大阪市中央区、代表取締役社長：松浦由治）は、</a:t>
            </a:r>
            <a:r>
              <a:rPr lang="en-US" altLang="ja-JP" sz="1000" dirty="0">
                <a:latin typeface="游ゴシック" panose="020B0400000000000000" pitchFamily="50" charset="-128"/>
                <a:ea typeface="游ゴシック" panose="020B0400000000000000" pitchFamily="50" charset="-128"/>
                <a:cs typeface="メイリオ" pitchFamily="50" charset="-128"/>
              </a:rPr>
              <a:t>4</a:t>
            </a:r>
            <a:r>
              <a:rPr lang="ja-JP" altLang="en-US" sz="1000" dirty="0">
                <a:latin typeface="游ゴシック" panose="020B0400000000000000" pitchFamily="50" charset="-128"/>
                <a:ea typeface="游ゴシック" panose="020B0400000000000000" pitchFamily="50" charset="-128"/>
                <a:cs typeface="メイリオ" pitchFamily="50" charset="-128"/>
              </a:rPr>
              <a:t>月</a:t>
            </a:r>
            <a:r>
              <a:rPr lang="en-US" altLang="ja-JP" sz="1000" dirty="0">
                <a:latin typeface="游ゴシック" panose="020B0400000000000000" pitchFamily="50" charset="-128"/>
                <a:ea typeface="游ゴシック" panose="020B0400000000000000" pitchFamily="50" charset="-128"/>
                <a:cs typeface="メイリオ" pitchFamily="50" charset="-128"/>
              </a:rPr>
              <a:t>5</a:t>
            </a:r>
            <a:r>
              <a:rPr lang="ja-JP" altLang="en-US" sz="1000" dirty="0">
                <a:latin typeface="游ゴシック" panose="020B0400000000000000" pitchFamily="50" charset="-128"/>
                <a:ea typeface="游ゴシック" panose="020B0400000000000000" pitchFamily="50" charset="-128"/>
                <a:cs typeface="メイリオ" pitchFamily="50" charset="-128"/>
              </a:rPr>
              <a:t>日放送回より、人気ゲーム実況グループ「ナポリの男たち」が</a:t>
            </a:r>
            <a:r>
              <a:rPr lang="en-US" altLang="ja-JP" sz="1000" dirty="0">
                <a:latin typeface="游ゴシック" panose="020B0400000000000000" pitchFamily="50" charset="-128"/>
                <a:ea typeface="游ゴシック" panose="020B0400000000000000" pitchFamily="50" charset="-128"/>
                <a:cs typeface="メイリオ" pitchFamily="50" charset="-128"/>
              </a:rPr>
              <a:t>MC</a:t>
            </a:r>
            <a:r>
              <a:rPr lang="ja-JP" altLang="en-US" sz="1000" dirty="0">
                <a:latin typeface="游ゴシック" panose="020B0400000000000000" pitchFamily="50" charset="-128"/>
                <a:ea typeface="游ゴシック" panose="020B0400000000000000" pitchFamily="50" charset="-128"/>
                <a:cs typeface="メイリオ" pitchFamily="50" charset="-128"/>
              </a:rPr>
              <a:t>を務める</a:t>
            </a:r>
            <a:r>
              <a:rPr lang="en-US" altLang="ja-JP" sz="1000" dirty="0">
                <a:latin typeface="游ゴシック" panose="020B0400000000000000" pitchFamily="50" charset="-128"/>
                <a:ea typeface="游ゴシック" panose="020B0400000000000000" pitchFamily="50" charset="-128"/>
                <a:cs typeface="メイリオ" pitchFamily="50" charset="-128"/>
              </a:rPr>
              <a:t>TOKYO</a:t>
            </a:r>
            <a:r>
              <a:rPr lang="ja-JP" altLang="en-US" sz="1000" dirty="0">
                <a:latin typeface="游ゴシック" panose="020B0400000000000000" pitchFamily="50" charset="-128"/>
                <a:ea typeface="游ゴシック" panose="020B0400000000000000" pitchFamily="50" charset="-128"/>
                <a:cs typeface="メイリオ" pitchFamily="50" charset="-128"/>
              </a:rPr>
              <a:t> </a:t>
            </a:r>
            <a:r>
              <a:rPr lang="en-US" altLang="ja-JP" sz="1000" dirty="0">
                <a:latin typeface="游ゴシック" panose="020B0400000000000000" pitchFamily="50" charset="-128"/>
                <a:ea typeface="游ゴシック" panose="020B0400000000000000" pitchFamily="50" charset="-128"/>
                <a:cs typeface="メイリオ" pitchFamily="50" charset="-128"/>
              </a:rPr>
              <a:t>FM</a:t>
            </a:r>
            <a:r>
              <a:rPr lang="ja-JP" altLang="en-US" sz="1000" dirty="0">
                <a:latin typeface="游ゴシック" panose="020B0400000000000000" pitchFamily="50" charset="-128"/>
                <a:ea typeface="游ゴシック" panose="020B0400000000000000" pitchFamily="50" charset="-128"/>
                <a:cs typeface="メイリオ" pitchFamily="50" charset="-128"/>
              </a:rPr>
              <a:t>のラジオ番組「ナポリの男たち</a:t>
            </a:r>
            <a:r>
              <a:rPr lang="en-US" altLang="ja-JP" sz="1000" dirty="0">
                <a:latin typeface="游ゴシック" panose="020B0400000000000000" pitchFamily="50" charset="-128"/>
                <a:ea typeface="游ゴシック" panose="020B0400000000000000" pitchFamily="50" charset="-128"/>
                <a:cs typeface="メイリオ" pitchFamily="50" charset="-128"/>
              </a:rPr>
              <a:t>α</a:t>
            </a:r>
            <a:r>
              <a:rPr lang="ja-JP" altLang="en-US" sz="1000" dirty="0">
                <a:latin typeface="游ゴシック" panose="020B0400000000000000" pitchFamily="50" charset="-128"/>
                <a:ea typeface="游ゴシック" panose="020B0400000000000000" pitchFamily="50" charset="-128"/>
                <a:cs typeface="メイリオ" pitchFamily="50" charset="-128"/>
              </a:rPr>
              <a:t>」初の番組スポンサーに就任します。</a:t>
            </a:r>
            <a:endParaRPr lang="ja-JP" altLang="en-US" sz="1000" dirty="0">
              <a:solidFill>
                <a:srgbClr val="FF0000"/>
              </a:solidFill>
              <a:latin typeface="游ゴシック" panose="020B0400000000000000" pitchFamily="50" charset="-128"/>
              <a:ea typeface="游ゴシック" panose="020B0400000000000000" pitchFamily="50" charset="-128"/>
              <a:cs typeface="メイリオ" pitchFamily="50" charset="-128"/>
            </a:endParaRPr>
          </a:p>
        </p:txBody>
      </p:sp>
      <p:sp>
        <p:nvSpPr>
          <p:cNvPr id="18" name="テキスト 23"/>
          <p:cNvSpPr txBox="1"/>
          <p:nvPr/>
        </p:nvSpPr>
        <p:spPr>
          <a:xfrm>
            <a:off x="-17439" y="391628"/>
            <a:ext cx="2144082" cy="21933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83988" tIns="41994" rIns="83988" bIns="41994" anchor="t"/>
          <a:lstStyle>
            <a:lvl1pPr>
              <a:defRPr kumimoji="1" sz="2400">
                <a:solidFill>
                  <a:schemeClr val="tx1"/>
                </a:solidFill>
                <a:latin typeface="Calibri" panose="020F0502020204030204" pitchFamily="34" charset="0"/>
                <a:ea typeface="ＭＳ Ｐゴシック" panose="020B0600070205080204" pitchFamily="50" charset="-128"/>
              </a:defRPr>
            </a:lvl1pPr>
            <a:lvl2pPr marL="37931725" indent="-37474525">
              <a:defRPr kumimoji="1" sz="2400">
                <a:solidFill>
                  <a:schemeClr val="tx1"/>
                </a:solidFill>
                <a:latin typeface="Calibri" panose="020F0502020204030204" pitchFamily="34" charset="0"/>
                <a:ea typeface="ＭＳ Ｐゴシック" panose="020B0600070205080204" pitchFamily="50" charset="-128"/>
              </a:defRPr>
            </a:lvl2pPr>
            <a:lvl3pPr>
              <a:defRPr kumimoji="1" sz="2400">
                <a:solidFill>
                  <a:schemeClr val="tx1"/>
                </a:solidFill>
                <a:latin typeface="Calibri" panose="020F0502020204030204" pitchFamily="34" charset="0"/>
                <a:ea typeface="ＭＳ Ｐゴシック" panose="020B0600070205080204" pitchFamily="50" charset="-128"/>
              </a:defRPr>
            </a:lvl3pPr>
            <a:lvl4pPr>
              <a:defRPr kumimoji="1" sz="2400">
                <a:solidFill>
                  <a:schemeClr val="tx1"/>
                </a:solidFill>
                <a:latin typeface="Calibri" panose="020F0502020204030204" pitchFamily="34" charset="0"/>
                <a:ea typeface="ＭＳ Ｐゴシック" panose="020B0600070205080204" pitchFamily="50" charset="-128"/>
              </a:defRPr>
            </a:lvl4pPr>
            <a:lvl5pPr>
              <a:defRPr kumimoji="1" sz="2400">
                <a:solidFill>
                  <a:schemeClr val="tx1"/>
                </a:solidFill>
                <a:latin typeface="Calibri" panose="020F0502020204030204" pitchFamily="34" charset="0"/>
                <a:ea typeface="ＭＳ Ｐゴシック" panose="020B0600070205080204" pitchFamily="50" charset="-128"/>
              </a:defRPr>
            </a:lvl5pPr>
            <a:lvl6pPr marL="4572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9144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1371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18288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報道関係者各位</a:t>
            </a:r>
            <a:endParaRPr lang="ja-JP" altLang="ja-JP"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 name="正方形/長方形 1">
            <a:extLst>
              <a:ext uri="{FF2B5EF4-FFF2-40B4-BE49-F238E27FC236}">
                <a16:creationId xmlns:a16="http://schemas.microsoft.com/office/drawing/2014/main" id="{9525B371-CBE8-4812-B1CF-0F8A5E99044F}"/>
              </a:ext>
            </a:extLst>
          </p:cNvPr>
          <p:cNvSpPr/>
          <p:nvPr/>
        </p:nvSpPr>
        <p:spPr>
          <a:xfrm>
            <a:off x="64414" y="669494"/>
            <a:ext cx="6738595" cy="1033512"/>
          </a:xfrm>
          <a:prstGeom prst="rect">
            <a:avLst/>
          </a:prstGeom>
          <a:noFill/>
          <a:ln w="38100">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テキスト ボックス 21">
            <a:extLst>
              <a:ext uri="{FF2B5EF4-FFF2-40B4-BE49-F238E27FC236}">
                <a16:creationId xmlns:a16="http://schemas.microsoft.com/office/drawing/2014/main" id="{1CDBB80C-7232-49E2-AB6A-F5B782A3F5B6}"/>
              </a:ext>
            </a:extLst>
          </p:cNvPr>
          <p:cNvSpPr txBox="1">
            <a:spLocks noChangeArrowheads="1"/>
          </p:cNvSpPr>
          <p:nvPr/>
        </p:nvSpPr>
        <p:spPr bwMode="auto">
          <a:xfrm>
            <a:off x="32783" y="669493"/>
            <a:ext cx="6779751" cy="854250"/>
          </a:xfrm>
          <a:prstGeom prst="rect">
            <a:avLst/>
          </a:prstGeom>
          <a:noFill/>
          <a:ln w="28575">
            <a:noFill/>
            <a:miter lim="800000"/>
            <a:headEnd/>
            <a:tailEnd/>
          </a:ln>
        </p:spPr>
        <p:txBody>
          <a:bodyPr wrap="square" lIns="83988" tIns="41994" rIns="83988" bIns="41994">
            <a:spAutoFit/>
          </a:bodyPr>
          <a:lstStyle/>
          <a:p>
            <a:pPr algn="ctr" eaLnBrk="1" hangingPunct="1"/>
            <a:r>
              <a:rPr lang="ja-JP" altLang="en-US" sz="1600" b="1" dirty="0">
                <a:solidFill>
                  <a:schemeClr val="bg1"/>
                </a:solidFill>
                <a:latin typeface="游ゴシック" panose="020B0400000000000000" pitchFamily="50" charset="-128"/>
                <a:ea typeface="游ゴシック" panose="020B0400000000000000" pitchFamily="50" charset="-128"/>
              </a:rPr>
              <a:t>ナポリの男たちファンに朗報！</a:t>
            </a:r>
          </a:p>
          <a:p>
            <a:pPr algn="ctr" eaLnBrk="1" hangingPunct="1"/>
            <a:endParaRPr lang="en-US" altLang="ja-JP" sz="1600" b="1" dirty="0">
              <a:solidFill>
                <a:schemeClr val="bg1"/>
              </a:solidFill>
              <a:latin typeface="游ゴシック" panose="020B0400000000000000" pitchFamily="50" charset="-128"/>
              <a:ea typeface="游ゴシック" panose="020B0400000000000000" pitchFamily="50" charset="-128"/>
              <a:cs typeface="メイリオ" pitchFamily="50" charset="-128"/>
            </a:endParaRPr>
          </a:p>
          <a:p>
            <a:pPr algn="ctr" eaLnBrk="1" hangingPunct="1"/>
            <a:endParaRPr lang="en-US" altLang="ja-JP" b="1" dirty="0">
              <a:solidFill>
                <a:schemeClr val="bg1"/>
              </a:solidFill>
              <a:latin typeface="游ゴシック" panose="020B0400000000000000" pitchFamily="50" charset="-128"/>
              <a:ea typeface="游ゴシック" panose="020B0400000000000000" pitchFamily="50" charset="-128"/>
              <a:cs typeface="メイリオ" pitchFamily="50" charset="-128"/>
            </a:endParaRPr>
          </a:p>
        </p:txBody>
      </p:sp>
      <p:sp>
        <p:nvSpPr>
          <p:cNvPr id="52" name="テキスト ボックス 21">
            <a:extLst>
              <a:ext uri="{FF2B5EF4-FFF2-40B4-BE49-F238E27FC236}">
                <a16:creationId xmlns:a16="http://schemas.microsoft.com/office/drawing/2014/main" id="{F591B008-3469-411C-8822-F4E439AF6CC4}"/>
              </a:ext>
            </a:extLst>
          </p:cNvPr>
          <p:cNvSpPr txBox="1">
            <a:spLocks noChangeArrowheads="1"/>
          </p:cNvSpPr>
          <p:nvPr/>
        </p:nvSpPr>
        <p:spPr bwMode="auto">
          <a:xfrm>
            <a:off x="89685" y="1054387"/>
            <a:ext cx="6709922" cy="638806"/>
          </a:xfrm>
          <a:prstGeom prst="rect">
            <a:avLst/>
          </a:prstGeom>
          <a:noFill/>
          <a:ln w="28575">
            <a:noFill/>
            <a:miter lim="800000"/>
            <a:headEnd/>
            <a:tailEnd/>
          </a:ln>
        </p:spPr>
        <p:txBody>
          <a:bodyPr wrap="square" lIns="83988" tIns="41994" rIns="83988" bIns="41994">
            <a:spAutoFit/>
          </a:bodyPr>
          <a:lstStyle/>
          <a:p>
            <a:pPr algn="ctr" eaLnBrk="1" hangingPunct="1"/>
            <a:r>
              <a:rPr lang="ja-JP" altLang="en-US" dirty="0">
                <a:latin typeface="游ゴシック" panose="020B0400000000000000" pitchFamily="50" charset="-128"/>
                <a:ea typeface="游ゴシック" panose="020B0400000000000000" pitchFamily="50" charset="-128"/>
                <a:cs typeface="メイリオ" pitchFamily="50" charset="-128"/>
              </a:rPr>
              <a:t>ラジオ「ナポリの男たち</a:t>
            </a:r>
            <a:r>
              <a:rPr lang="en-US" altLang="ja-JP" dirty="0">
                <a:latin typeface="游ゴシック" panose="020B0400000000000000" pitchFamily="50" charset="-128"/>
                <a:ea typeface="游ゴシック" panose="020B0400000000000000" pitchFamily="50" charset="-128"/>
                <a:cs typeface="メイリオ" pitchFamily="50" charset="-128"/>
              </a:rPr>
              <a:t>α</a:t>
            </a:r>
            <a:r>
              <a:rPr lang="ja-JP" altLang="en-US" dirty="0" smtClean="0">
                <a:latin typeface="游ゴシック" panose="020B0400000000000000" pitchFamily="50" charset="-128"/>
                <a:ea typeface="游ゴシック" panose="020B0400000000000000" pitchFamily="50" charset="-128"/>
                <a:cs typeface="メイリオ" pitchFamily="50" charset="-128"/>
              </a:rPr>
              <a:t>」番組</a:t>
            </a:r>
            <a:r>
              <a:rPr lang="ja-JP" altLang="en-US" dirty="0">
                <a:latin typeface="游ゴシック" panose="020B0400000000000000" pitchFamily="50" charset="-128"/>
                <a:ea typeface="游ゴシック" panose="020B0400000000000000" pitchFamily="50" charset="-128"/>
                <a:cs typeface="メイリオ" pitchFamily="50" charset="-128"/>
              </a:rPr>
              <a:t>初の</a:t>
            </a:r>
            <a:r>
              <a:rPr lang="ja-JP" altLang="en-US" dirty="0" smtClean="0">
                <a:latin typeface="游ゴシック" panose="020B0400000000000000" pitchFamily="50" charset="-128"/>
                <a:ea typeface="游ゴシック" panose="020B0400000000000000" pitchFamily="50" charset="-128"/>
                <a:cs typeface="メイリオ" pitchFamily="50" charset="-128"/>
              </a:rPr>
              <a:t>スポンサーに</a:t>
            </a:r>
            <a:endParaRPr lang="en-US" altLang="ja-JP" dirty="0" smtClean="0">
              <a:latin typeface="游ゴシック" panose="020B0400000000000000" pitchFamily="50" charset="-128"/>
              <a:ea typeface="游ゴシック" panose="020B0400000000000000" pitchFamily="50" charset="-128"/>
              <a:cs typeface="メイリオ" pitchFamily="50" charset="-128"/>
            </a:endParaRPr>
          </a:p>
          <a:p>
            <a:pPr algn="ctr" eaLnBrk="1" hangingPunct="1"/>
            <a:r>
              <a:rPr lang="ja-JP" altLang="en-US" dirty="0" smtClean="0">
                <a:latin typeface="游ゴシック" panose="020B0400000000000000" pitchFamily="50" charset="-128"/>
                <a:ea typeface="游ゴシック" panose="020B0400000000000000" pitchFamily="50" charset="-128"/>
                <a:cs typeface="メイリオ" pitchFamily="50" charset="-128"/>
              </a:rPr>
              <a:t>「ピップエレキバン」が</a:t>
            </a:r>
            <a:r>
              <a:rPr lang="ja-JP" altLang="en-US" dirty="0">
                <a:latin typeface="游ゴシック" panose="020B0400000000000000" pitchFamily="50" charset="-128"/>
                <a:ea typeface="游ゴシック" panose="020B0400000000000000" pitchFamily="50" charset="-128"/>
                <a:cs typeface="メイリオ" pitchFamily="50" charset="-128"/>
              </a:rPr>
              <a:t>就任！</a:t>
            </a:r>
            <a:endParaRPr lang="en-US" altLang="ja-JP" dirty="0">
              <a:latin typeface="游ゴシック" panose="020B0400000000000000" pitchFamily="50" charset="-128"/>
              <a:ea typeface="游ゴシック" panose="020B0400000000000000" pitchFamily="50" charset="-128"/>
              <a:cs typeface="メイリオ" pitchFamily="50" charset="-128"/>
            </a:endParaRPr>
          </a:p>
        </p:txBody>
      </p:sp>
      <p:grpSp>
        <p:nvGrpSpPr>
          <p:cNvPr id="8" name="グループ化 7"/>
          <p:cNvGrpSpPr/>
          <p:nvPr/>
        </p:nvGrpSpPr>
        <p:grpSpPr>
          <a:xfrm>
            <a:off x="6860" y="4132139"/>
            <a:ext cx="6859972" cy="1358219"/>
            <a:chOff x="-25777" y="4337491"/>
            <a:chExt cx="6843433" cy="1358219"/>
          </a:xfrm>
        </p:grpSpPr>
        <p:sp>
          <p:nvSpPr>
            <p:cNvPr id="16" name="正方形/長方形 11"/>
            <p:cNvSpPr>
              <a:spLocks noChangeArrowheads="1"/>
            </p:cNvSpPr>
            <p:nvPr/>
          </p:nvSpPr>
          <p:spPr bwMode="auto">
            <a:xfrm>
              <a:off x="-25777" y="4518465"/>
              <a:ext cx="6843433" cy="1177245"/>
            </a:xfrm>
            <a:prstGeom prst="rect">
              <a:avLst/>
            </a:prstGeom>
            <a:noFill/>
            <a:ln w="9525">
              <a:noFill/>
              <a:miter lim="800000"/>
              <a:headEnd/>
              <a:tailEnd/>
            </a:ln>
          </p:spPr>
          <p:txBody>
            <a:bodyPr wrap="square">
              <a:spAutoFit/>
            </a:bodyPr>
            <a:lstStyle/>
            <a:p>
              <a:r>
                <a:rPr lang="ja-JP" altLang="en-US" sz="1050" b="1" dirty="0">
                  <a:solidFill>
                    <a:srgbClr val="00A342"/>
                  </a:solidFill>
                  <a:latin typeface="游ゴシック" panose="020B0400000000000000" pitchFamily="50" charset="-128"/>
                  <a:ea typeface="游ゴシック" panose="020B0400000000000000" pitchFamily="50" charset="-128"/>
                  <a:cs typeface="メイリオ" pitchFamily="50" charset="-128"/>
                </a:rPr>
                <a:t>◆ 肩や背中、腰のコリはゲーム愛好家の大敵！</a:t>
              </a:r>
              <a:endParaRPr lang="en-US" altLang="ja-JP" sz="1050" b="1" dirty="0">
                <a:solidFill>
                  <a:srgbClr val="00A342"/>
                </a:solidFill>
                <a:latin typeface="游ゴシック" panose="020B0400000000000000" pitchFamily="50" charset="-128"/>
                <a:ea typeface="游ゴシック" panose="020B0400000000000000" pitchFamily="50" charset="-128"/>
                <a:cs typeface="メイリオ" pitchFamily="50" charset="-128"/>
              </a:endParaRPr>
            </a:p>
            <a:p>
              <a:r>
                <a:rPr lang="ja-JP" altLang="en-US" sz="1000" dirty="0">
                  <a:latin typeface="游ゴシック" panose="020B0400000000000000" pitchFamily="50" charset="-128"/>
                  <a:ea typeface="游ゴシック" panose="020B0400000000000000" pitchFamily="50" charset="-128"/>
                  <a:cs typeface="メイリオ" pitchFamily="50" charset="-128"/>
                </a:rPr>
                <a:t>　日本のゲーム市場は年々盛り上がり、ファミ通ゲーム白書によると</a:t>
              </a:r>
              <a:r>
                <a:rPr lang="en-US" altLang="ja-JP" sz="1000" dirty="0">
                  <a:latin typeface="游ゴシック" panose="020B0400000000000000" pitchFamily="50" charset="-128"/>
                  <a:ea typeface="游ゴシック" panose="020B0400000000000000" pitchFamily="50" charset="-128"/>
                  <a:cs typeface="メイリオ" pitchFamily="50" charset="-128"/>
                </a:rPr>
                <a:t>2023</a:t>
              </a:r>
              <a:r>
                <a:rPr lang="ja-JP" altLang="en-US" sz="1000" dirty="0">
                  <a:latin typeface="游ゴシック" panose="020B0400000000000000" pitchFamily="50" charset="-128"/>
                  <a:ea typeface="游ゴシック" panose="020B0400000000000000" pitchFamily="50" charset="-128"/>
                  <a:cs typeface="メイリオ" pitchFamily="50" charset="-128"/>
                </a:rPr>
                <a:t>年の国内ゲーム市場規模は前年比</a:t>
              </a:r>
              <a:r>
                <a:rPr lang="en-US" altLang="ja-JP" sz="1000" dirty="0">
                  <a:latin typeface="游ゴシック" panose="020B0400000000000000" pitchFamily="50" charset="-128"/>
                  <a:ea typeface="游ゴシック" panose="020B0400000000000000" pitchFamily="50" charset="-128"/>
                  <a:cs typeface="メイリオ" pitchFamily="50" charset="-128"/>
                </a:rPr>
                <a:t>4.6%</a:t>
              </a:r>
              <a:r>
                <a:rPr lang="ja-JP" altLang="en-US" sz="1000" dirty="0">
                  <a:latin typeface="游ゴシック" panose="020B0400000000000000" pitchFamily="50" charset="-128"/>
                  <a:ea typeface="游ゴシック" panose="020B0400000000000000" pitchFamily="50" charset="-128"/>
                  <a:cs typeface="メイリオ" pitchFamily="50" charset="-128"/>
                </a:rPr>
                <a:t>増の</a:t>
              </a:r>
              <a:r>
                <a:rPr lang="en-US" altLang="ja-JP" sz="1000" dirty="0">
                  <a:latin typeface="游ゴシック" panose="020B0400000000000000" pitchFamily="50" charset="-128"/>
                  <a:ea typeface="游ゴシック" panose="020B0400000000000000" pitchFamily="50" charset="-128"/>
                  <a:cs typeface="メイリオ" pitchFamily="50" charset="-128"/>
                </a:rPr>
                <a:t>2</a:t>
              </a:r>
              <a:r>
                <a:rPr lang="ja-JP" altLang="en-US" sz="1000" dirty="0">
                  <a:latin typeface="游ゴシック" panose="020B0400000000000000" pitchFamily="50" charset="-128"/>
                  <a:ea typeface="游ゴシック" panose="020B0400000000000000" pitchFamily="50" charset="-128"/>
                  <a:cs typeface="メイリオ" pitchFamily="50" charset="-128"/>
                </a:rPr>
                <a:t>兆</a:t>
              </a:r>
              <a:r>
                <a:rPr lang="en-US" altLang="ja-JP" sz="1000" dirty="0">
                  <a:latin typeface="游ゴシック" panose="020B0400000000000000" pitchFamily="50" charset="-128"/>
                  <a:ea typeface="游ゴシック" panose="020B0400000000000000" pitchFamily="50" charset="-128"/>
                  <a:cs typeface="メイリオ" pitchFamily="50" charset="-128"/>
                </a:rPr>
                <a:t>1255</a:t>
              </a:r>
              <a:r>
                <a:rPr lang="ja-JP" altLang="en-US" sz="1000" dirty="0">
                  <a:latin typeface="游ゴシック" panose="020B0400000000000000" pitchFamily="50" charset="-128"/>
                  <a:ea typeface="游ゴシック" panose="020B0400000000000000" pitchFamily="50" charset="-128"/>
                  <a:cs typeface="メイリオ" pitchFamily="50" charset="-128"/>
                </a:rPr>
                <a:t>億円、ゲーム人口は</a:t>
              </a:r>
              <a:r>
                <a:rPr lang="en-US" altLang="ja-JP" sz="1000" dirty="0">
                  <a:latin typeface="游ゴシック" panose="020B0400000000000000" pitchFamily="50" charset="-128"/>
                  <a:ea typeface="游ゴシック" panose="020B0400000000000000" pitchFamily="50" charset="-128"/>
                  <a:cs typeface="メイリオ" pitchFamily="50" charset="-128"/>
                </a:rPr>
                <a:t>5553</a:t>
              </a:r>
              <a:r>
                <a:rPr lang="ja-JP" altLang="en-US" sz="1000" dirty="0">
                  <a:latin typeface="游ゴシック" panose="020B0400000000000000" pitchFamily="50" charset="-128"/>
                  <a:ea typeface="游ゴシック" panose="020B0400000000000000" pitchFamily="50" charset="-128"/>
                  <a:cs typeface="メイリオ" pitchFamily="50" charset="-128"/>
                </a:rPr>
                <a:t>万人に上ると言われています。そんな中、多くのゲーム愛好家が悩まされるのが肩や背中、腰のコリ。ゲームをプレーしたり、実況動画を観るときは、長時間同じ姿勢で画面にくぎ付けになることで、身体がガチガチにこわばりがちです。今回の協賛は、身体のコリに悩むゲーム好きの皆さんのコリをピップエレキバンでほぐしたいとの想いから、長年多くのファンから絶大な人気を集め、日本のゲーム実況界をけん引する「ナポリの男たち」の皆さんにお声掛けして実現しました。</a:t>
              </a:r>
              <a:endParaRPr lang="en-US" altLang="ja-JP" sz="1000" dirty="0">
                <a:latin typeface="游ゴシック" panose="020B0400000000000000" pitchFamily="50" charset="-128"/>
                <a:ea typeface="游ゴシック" panose="020B0400000000000000" pitchFamily="50" charset="-128"/>
              </a:endParaRPr>
            </a:p>
          </p:txBody>
        </p:sp>
        <p:sp>
          <p:nvSpPr>
            <p:cNvPr id="53" name="正方形/長方形 11">
              <a:extLst>
                <a:ext uri="{FF2B5EF4-FFF2-40B4-BE49-F238E27FC236}">
                  <a16:creationId xmlns:a16="http://schemas.microsoft.com/office/drawing/2014/main" id="{95F74296-8601-404B-8ACB-BCF1801229E8}"/>
                </a:ext>
              </a:extLst>
            </p:cNvPr>
            <p:cNvSpPr>
              <a:spLocks noChangeArrowheads="1"/>
            </p:cNvSpPr>
            <p:nvPr/>
          </p:nvSpPr>
          <p:spPr bwMode="auto">
            <a:xfrm>
              <a:off x="54836" y="4337491"/>
              <a:ext cx="5048573" cy="246221"/>
            </a:xfrm>
            <a:prstGeom prst="rect">
              <a:avLst/>
            </a:prstGeom>
            <a:noFill/>
            <a:ln w="9525">
              <a:noFill/>
              <a:miter lim="800000"/>
              <a:headEnd/>
              <a:tailEnd/>
            </a:ln>
          </p:spPr>
          <p:txBody>
            <a:bodyPr wrap="square" anchor="ctr">
              <a:spAutoFit/>
            </a:bodyPr>
            <a:lstStyle/>
            <a:p>
              <a:r>
                <a:rPr lang="ja-JP" altLang="en-US" sz="1000" dirty="0">
                  <a:solidFill>
                    <a:srgbClr val="00A342"/>
                  </a:solidFill>
                  <a:latin typeface="游ゴシック" panose="020B0400000000000000" pitchFamily="50" charset="-128"/>
                  <a:ea typeface="游ゴシック" panose="020B0400000000000000" pitchFamily="50" charset="-128"/>
                  <a:cs typeface="メイリオ" pitchFamily="50" charset="-128"/>
                </a:rPr>
                <a:t>スポンサー就任の背景</a:t>
              </a:r>
              <a:endParaRPr lang="en-US" altLang="ja-JP" sz="1000" dirty="0">
                <a:solidFill>
                  <a:srgbClr val="00A342"/>
                </a:solidFill>
                <a:latin typeface="游ゴシック" panose="020B0400000000000000" pitchFamily="50" charset="-128"/>
                <a:ea typeface="游ゴシック" panose="020B0400000000000000" pitchFamily="50" charset="-128"/>
                <a:cs typeface="メイリオ" pitchFamily="50" charset="-128"/>
              </a:endParaRPr>
            </a:p>
          </p:txBody>
        </p:sp>
        <p:sp>
          <p:nvSpPr>
            <p:cNvPr id="54" name="正方形/長方形 53">
              <a:extLst>
                <a:ext uri="{FF2B5EF4-FFF2-40B4-BE49-F238E27FC236}">
                  <a16:creationId xmlns:a16="http://schemas.microsoft.com/office/drawing/2014/main" id="{59EF5512-6137-4A92-8397-DF91206968D7}"/>
                </a:ext>
              </a:extLst>
            </p:cNvPr>
            <p:cNvSpPr/>
            <p:nvPr/>
          </p:nvSpPr>
          <p:spPr>
            <a:xfrm>
              <a:off x="41935" y="4339203"/>
              <a:ext cx="6732000" cy="179262"/>
            </a:xfrm>
            <a:prstGeom prst="rect">
              <a:avLst/>
            </a:prstGeom>
            <a:noFill/>
            <a:ln w="3175">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26" name="Picture 2" descr="G:\共有ドライブ\ピップ\画像\ピップロゴマーク.jpg">
            <a:extLst>
              <a:ext uri="{FF2B5EF4-FFF2-40B4-BE49-F238E27FC236}">
                <a16:creationId xmlns:a16="http://schemas.microsoft.com/office/drawing/2014/main" id="{4AB2C3D6-0E07-49B1-826E-7960CD060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 y="850"/>
            <a:ext cx="1293340" cy="444056"/>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59EF5512-6137-4A92-8397-DF91206968D7}"/>
              </a:ext>
            </a:extLst>
          </p:cNvPr>
          <p:cNvSpPr/>
          <p:nvPr/>
        </p:nvSpPr>
        <p:spPr>
          <a:xfrm>
            <a:off x="36185" y="5504800"/>
            <a:ext cx="6766824" cy="180000"/>
          </a:xfrm>
          <a:prstGeom prst="rect">
            <a:avLst/>
          </a:prstGeom>
          <a:noFill/>
          <a:ln w="3175">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a:solidFill>
                  <a:srgbClr val="00A342"/>
                </a:solidFill>
                <a:latin typeface="游ゴシック" panose="020B0400000000000000" pitchFamily="50" charset="-128"/>
                <a:ea typeface="游ゴシック" panose="020B0400000000000000" pitchFamily="50" charset="-128"/>
              </a:rPr>
              <a:t>ラジオ「ナポリの男たち</a:t>
            </a:r>
            <a:r>
              <a:rPr lang="en-US" altLang="ja-JP" sz="1000" dirty="0">
                <a:solidFill>
                  <a:srgbClr val="00A342"/>
                </a:solidFill>
                <a:latin typeface="游ゴシック" panose="020B0400000000000000" pitchFamily="50" charset="-128"/>
                <a:ea typeface="游ゴシック" panose="020B0400000000000000" pitchFamily="50" charset="-128"/>
              </a:rPr>
              <a:t>α</a:t>
            </a:r>
            <a:r>
              <a:rPr lang="ja-JP" altLang="en-US" sz="1000" dirty="0">
                <a:solidFill>
                  <a:srgbClr val="00A342"/>
                </a:solidFill>
                <a:latin typeface="游ゴシック" panose="020B0400000000000000" pitchFamily="50" charset="-128"/>
                <a:ea typeface="游ゴシック" panose="020B0400000000000000" pitchFamily="50" charset="-128"/>
              </a:rPr>
              <a:t>」概要</a:t>
            </a:r>
          </a:p>
        </p:txBody>
      </p:sp>
      <p:sp>
        <p:nvSpPr>
          <p:cNvPr id="29" name="正方形/長方形 11"/>
          <p:cNvSpPr>
            <a:spLocks noChangeArrowheads="1"/>
          </p:cNvSpPr>
          <p:nvPr/>
        </p:nvSpPr>
        <p:spPr bwMode="auto">
          <a:xfrm>
            <a:off x="8988" y="5745778"/>
            <a:ext cx="6883569" cy="1169551"/>
          </a:xfrm>
          <a:prstGeom prst="rect">
            <a:avLst/>
          </a:prstGeom>
          <a:noFill/>
          <a:ln w="9525">
            <a:noFill/>
            <a:miter lim="800000"/>
            <a:headEnd/>
            <a:tailEnd/>
          </a:ln>
        </p:spPr>
        <p:txBody>
          <a:bodyPr wrap="square">
            <a:spAutoFit/>
          </a:bodyPr>
          <a:lstStyle/>
          <a:p>
            <a:r>
              <a:rPr lang="ja-JP" altLang="en-US" sz="1000" dirty="0">
                <a:latin typeface="游ゴシック" panose="020B0400000000000000" pitchFamily="50" charset="-128"/>
                <a:ea typeface="游ゴシック" panose="020B0400000000000000" pitchFamily="50" charset="-128"/>
              </a:rPr>
              <a:t>ゲーム実況グループ「ナポリの男たち」に◯◯を足すと何が起きる？</a:t>
            </a:r>
          </a:p>
          <a:p>
            <a:r>
              <a:rPr lang="ja-JP" altLang="en-US" sz="1000" dirty="0">
                <a:latin typeface="游ゴシック" panose="020B0400000000000000" pitchFamily="50" charset="-128"/>
                <a:ea typeface="游ゴシック" panose="020B0400000000000000" pitchFamily="50" charset="-128"/>
              </a:rPr>
              <a:t>ゲストやメンバーの気になる商品やサービスなど、様々な“人・物・サービス”とナポリの男たちが交わることで、時には学びを、時には新たな発見を生み出す実験的プログラム</a:t>
            </a:r>
            <a:r>
              <a:rPr lang="ja-JP" altLang="en-US" sz="1000" dirty="0" smtClean="0">
                <a:latin typeface="游ゴシック" panose="020B0400000000000000" pitchFamily="50" charset="-128"/>
                <a:ea typeface="游ゴシック" panose="020B0400000000000000" pitchFamily="50" charset="-128"/>
              </a:rPr>
              <a:t>。</a:t>
            </a:r>
            <a:endParaRPr lang="en-US" altLang="ja-JP" sz="1000" dirty="0" smtClean="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＜放送概要＞</a:t>
            </a:r>
            <a:endParaRPr lang="ja-JP"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▼放送局　</a:t>
            </a:r>
            <a:r>
              <a:rPr lang="ja-JP" altLang="ja-JP" sz="1000" dirty="0">
                <a:latin typeface="游ゴシック" panose="020B0400000000000000" pitchFamily="50" charset="-128"/>
                <a:ea typeface="游ゴシック" panose="020B0400000000000000" pitchFamily="50" charset="-128"/>
              </a:rPr>
              <a:t>：</a:t>
            </a:r>
            <a:r>
              <a:rPr lang="en-US" altLang="ja-JP" sz="1000" dirty="0">
                <a:latin typeface="游ゴシック" panose="020B0400000000000000" pitchFamily="50" charset="-128"/>
                <a:ea typeface="游ゴシック" panose="020B0400000000000000" pitchFamily="50" charset="-128"/>
              </a:rPr>
              <a:t>TOKYO</a:t>
            </a:r>
            <a:r>
              <a:rPr lang="ja-JP" altLang="en-US" sz="1000" dirty="0">
                <a:latin typeface="游ゴシック" panose="020B0400000000000000" pitchFamily="50" charset="-128"/>
                <a:ea typeface="游ゴシック" panose="020B0400000000000000" pitchFamily="50" charset="-128"/>
              </a:rPr>
              <a:t> </a:t>
            </a:r>
            <a:r>
              <a:rPr lang="en-US" altLang="ja-JP" sz="1000" dirty="0">
                <a:latin typeface="游ゴシック" panose="020B0400000000000000" pitchFamily="50" charset="-128"/>
                <a:ea typeface="游ゴシック" panose="020B0400000000000000" pitchFamily="50" charset="-128"/>
              </a:rPr>
              <a:t>FM</a:t>
            </a:r>
          </a:p>
          <a:p>
            <a:r>
              <a:rPr lang="ja-JP" altLang="en-US" sz="1000" dirty="0">
                <a:latin typeface="游ゴシック" panose="020B0400000000000000" pitchFamily="50" charset="-128"/>
                <a:ea typeface="游ゴシック" panose="020B0400000000000000" pitchFamily="50" charset="-128"/>
              </a:rPr>
              <a:t>▼放送時間</a:t>
            </a:r>
            <a:r>
              <a:rPr lang="ja-JP"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毎週土曜日　</a:t>
            </a:r>
            <a:r>
              <a:rPr lang="en-US" altLang="ja-JP" sz="1000" dirty="0">
                <a:latin typeface="游ゴシック" panose="020B0400000000000000" pitchFamily="50" charset="-128"/>
                <a:ea typeface="游ゴシック" panose="020B0400000000000000" pitchFamily="50" charset="-128"/>
              </a:rPr>
              <a:t>25:30</a:t>
            </a:r>
            <a:r>
              <a:rPr lang="ja-JP" altLang="en-US" sz="1000" dirty="0">
                <a:latin typeface="游ゴシック" panose="020B0400000000000000" pitchFamily="50" charset="-128"/>
                <a:ea typeface="游ゴシック" panose="020B0400000000000000" pitchFamily="50" charset="-128"/>
              </a:rPr>
              <a:t>～</a:t>
            </a:r>
            <a:r>
              <a:rPr lang="en-US" altLang="ja-JP" sz="1000" dirty="0">
                <a:latin typeface="游ゴシック" panose="020B0400000000000000" pitchFamily="50" charset="-128"/>
                <a:ea typeface="游ゴシック" panose="020B0400000000000000" pitchFamily="50" charset="-128"/>
              </a:rPr>
              <a:t>26:00</a:t>
            </a:r>
            <a:endParaRPr lang="en-US" altLang="ja-JP" sz="1000" dirty="0">
              <a:latin typeface="游ゴシック" panose="020B0400000000000000" pitchFamily="50" charset="-128"/>
              <a:ea typeface="游ゴシック" panose="020B0400000000000000" pitchFamily="50" charset="-128"/>
              <a:cs typeface="メイリオ" pitchFamily="50" charset="-128"/>
            </a:endParaRPr>
          </a:p>
        </p:txBody>
      </p:sp>
      <p:sp>
        <p:nvSpPr>
          <p:cNvPr id="21" name="正方形/長方形 20">
            <a:extLst>
              <a:ext uri="{FF2B5EF4-FFF2-40B4-BE49-F238E27FC236}">
                <a16:creationId xmlns:a16="http://schemas.microsoft.com/office/drawing/2014/main" id="{59EF5512-6137-4A92-8397-DF91206968D7}"/>
              </a:ext>
            </a:extLst>
          </p:cNvPr>
          <p:cNvSpPr/>
          <p:nvPr/>
        </p:nvSpPr>
        <p:spPr>
          <a:xfrm>
            <a:off x="48262" y="6992918"/>
            <a:ext cx="6766824" cy="180000"/>
          </a:xfrm>
          <a:prstGeom prst="rect">
            <a:avLst/>
          </a:prstGeom>
          <a:noFill/>
          <a:ln w="3175">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a:solidFill>
                  <a:srgbClr val="00A342"/>
                </a:solidFill>
                <a:latin typeface="游ゴシック" panose="020B0400000000000000" pitchFamily="50" charset="-128"/>
                <a:ea typeface="游ゴシック" panose="020B0400000000000000" pitchFamily="50" charset="-128"/>
              </a:rPr>
              <a:t>「ナポリの男たち」とは</a:t>
            </a:r>
          </a:p>
        </p:txBody>
      </p:sp>
      <p:sp>
        <p:nvSpPr>
          <p:cNvPr id="27" name="正方形/長方形 11"/>
          <p:cNvSpPr>
            <a:spLocks noChangeArrowheads="1"/>
          </p:cNvSpPr>
          <p:nvPr/>
        </p:nvSpPr>
        <p:spPr bwMode="auto">
          <a:xfrm>
            <a:off x="32783" y="7227431"/>
            <a:ext cx="6883569" cy="246221"/>
          </a:xfrm>
          <a:prstGeom prst="rect">
            <a:avLst/>
          </a:prstGeom>
          <a:noFill/>
          <a:ln w="9525">
            <a:noFill/>
            <a:miter lim="800000"/>
            <a:headEnd/>
            <a:tailEnd/>
          </a:ln>
        </p:spPr>
        <p:txBody>
          <a:bodyPr wrap="square">
            <a:spAutoFit/>
          </a:bodyPr>
          <a:lstStyle/>
          <a:p>
            <a:r>
              <a:rPr lang="ja-JP" altLang="en-US" sz="1000" dirty="0">
                <a:latin typeface="游ゴシック" panose="020B0400000000000000" pitchFamily="50" charset="-128"/>
                <a:ea typeface="游ゴシック" panose="020B0400000000000000" pitchFamily="50" charset="-128"/>
                <a:cs typeface="メイリオ" pitchFamily="50" charset="-128"/>
              </a:rPr>
              <a:t>ゲーム実況者「ジャック・オ・蘭たん」「</a:t>
            </a:r>
            <a:r>
              <a:rPr lang="en-US" altLang="ja-JP" sz="1000" dirty="0" err="1">
                <a:latin typeface="游ゴシック" panose="020B0400000000000000" pitchFamily="50" charset="-128"/>
                <a:ea typeface="游ゴシック" panose="020B0400000000000000" pitchFamily="50" charset="-128"/>
                <a:cs typeface="メイリオ" pitchFamily="50" charset="-128"/>
              </a:rPr>
              <a:t>hacchi</a:t>
            </a:r>
            <a:r>
              <a:rPr lang="ja-JP" altLang="en-US" sz="1000" dirty="0">
                <a:latin typeface="游ゴシック" panose="020B0400000000000000" pitchFamily="50" charset="-128"/>
                <a:ea typeface="游ゴシック" panose="020B0400000000000000" pitchFamily="50" charset="-128"/>
                <a:cs typeface="メイリオ" pitchFamily="50" charset="-128"/>
              </a:rPr>
              <a:t>」「すぎる」「</a:t>
            </a:r>
            <a:r>
              <a:rPr lang="en-US" altLang="ja-JP" sz="1000" dirty="0">
                <a:latin typeface="游ゴシック" panose="020B0400000000000000" pitchFamily="50" charset="-128"/>
                <a:ea typeface="游ゴシック" panose="020B0400000000000000" pitchFamily="50" charset="-128"/>
                <a:cs typeface="メイリオ" pitchFamily="50" charset="-128"/>
              </a:rPr>
              <a:t>shu3</a:t>
            </a:r>
            <a:r>
              <a:rPr lang="ja-JP" altLang="en-US" sz="1000" dirty="0">
                <a:latin typeface="游ゴシック" panose="020B0400000000000000" pitchFamily="50" charset="-128"/>
                <a:ea typeface="游ゴシック" panose="020B0400000000000000" pitchFamily="50" charset="-128"/>
                <a:cs typeface="メイリオ" pitchFamily="50" charset="-128"/>
              </a:rPr>
              <a:t>」の</a:t>
            </a:r>
            <a:r>
              <a:rPr lang="en-US" altLang="ja-JP" sz="1000" dirty="0">
                <a:latin typeface="游ゴシック" panose="020B0400000000000000" pitchFamily="50" charset="-128"/>
                <a:ea typeface="游ゴシック" panose="020B0400000000000000" pitchFamily="50" charset="-128"/>
                <a:cs typeface="メイリオ" pitchFamily="50" charset="-128"/>
              </a:rPr>
              <a:t>4</a:t>
            </a:r>
            <a:r>
              <a:rPr lang="ja-JP" altLang="en-US" sz="1000" dirty="0">
                <a:latin typeface="游ゴシック" panose="020B0400000000000000" pitchFamily="50" charset="-128"/>
                <a:ea typeface="游ゴシック" panose="020B0400000000000000" pitchFamily="50" charset="-128"/>
                <a:cs typeface="メイリオ" pitchFamily="50" charset="-128"/>
              </a:rPr>
              <a:t>人によるゲーム実況</a:t>
            </a:r>
            <a:r>
              <a:rPr lang="ja-JP" altLang="en-US" sz="1000" dirty="0" smtClean="0">
                <a:latin typeface="游ゴシック" panose="020B0400000000000000" pitchFamily="50" charset="-128"/>
                <a:ea typeface="游ゴシック" panose="020B0400000000000000" pitchFamily="50" charset="-128"/>
                <a:cs typeface="メイリオ" pitchFamily="50" charset="-128"/>
              </a:rPr>
              <a:t>グループ。</a:t>
            </a:r>
            <a:endParaRPr lang="en-US" altLang="ja-JP" sz="1000" dirty="0">
              <a:latin typeface="游ゴシック" panose="020B0400000000000000" pitchFamily="50" charset="-128"/>
              <a:ea typeface="游ゴシック" panose="020B0400000000000000" pitchFamily="50" charset="-128"/>
              <a:cs typeface="メイリオ" pitchFamily="50" charset="-128"/>
            </a:endParaRPr>
          </a:p>
        </p:txBody>
      </p:sp>
      <p:grpSp>
        <p:nvGrpSpPr>
          <p:cNvPr id="4" name="グループ化 3"/>
          <p:cNvGrpSpPr/>
          <p:nvPr/>
        </p:nvGrpSpPr>
        <p:grpSpPr>
          <a:xfrm>
            <a:off x="227437" y="2422468"/>
            <a:ext cx="6463944" cy="1617014"/>
            <a:chOff x="227437" y="2422468"/>
            <a:chExt cx="6463944" cy="1617014"/>
          </a:xfrm>
        </p:grpSpPr>
        <p:pic>
          <p:nvPicPr>
            <p:cNvPr id="28" name="図 27"/>
            <p:cNvPicPr>
              <a:picLocks noChangeAspect="1"/>
            </p:cNvPicPr>
            <p:nvPr/>
          </p:nvPicPr>
          <p:blipFill rotWithShape="1">
            <a:blip r:embed="rId3">
              <a:extLst>
                <a:ext uri="{28A0092B-C50C-407E-A947-70E740481C1C}">
                  <a14:useLocalDpi xmlns:a14="http://schemas.microsoft.com/office/drawing/2010/main" val="0"/>
                </a:ext>
              </a:extLst>
            </a:blip>
            <a:srcRect t="-8959" r="57205" b="-1"/>
            <a:stretch/>
          </p:blipFill>
          <p:spPr>
            <a:xfrm>
              <a:off x="227437" y="2627539"/>
              <a:ext cx="3798411" cy="112183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9357" y="2422468"/>
              <a:ext cx="2772024" cy="1617014"/>
            </a:xfrm>
            <a:prstGeom prst="rect">
              <a:avLst/>
            </a:prstGeom>
          </p:spPr>
        </p:pic>
      </p:grpSp>
      <p:sp>
        <p:nvSpPr>
          <p:cNvPr id="23" name="テキスト ボックス 22">
            <a:extLst>
              <a:ext uri="{FF2B5EF4-FFF2-40B4-BE49-F238E27FC236}">
                <a16:creationId xmlns:a16="http://schemas.microsoft.com/office/drawing/2014/main" id="{B4F55B37-2597-79DC-FB4A-328734DC3385}"/>
              </a:ext>
            </a:extLst>
          </p:cNvPr>
          <p:cNvSpPr txBox="1"/>
          <p:nvPr/>
        </p:nvSpPr>
        <p:spPr>
          <a:xfrm>
            <a:off x="3196" y="7879182"/>
            <a:ext cx="6809338" cy="1015663"/>
          </a:xfrm>
          <a:prstGeom prst="rect">
            <a:avLst/>
          </a:prstGeom>
          <a:noFill/>
        </p:spPr>
        <p:txBody>
          <a:bodyPr wrap="square">
            <a:spAutoFit/>
          </a:bodyPr>
          <a:lstStyle/>
          <a:p>
            <a:pPr indent="144000" algn="just"/>
            <a:r>
              <a:rPr lang="ja-JP" altLang="en-US" sz="1000" dirty="0" smtClean="0">
                <a:latin typeface="游ゴシック" panose="020B0400000000000000" pitchFamily="50" charset="-128"/>
                <a:ea typeface="游ゴシック" panose="020B0400000000000000" pitchFamily="50" charset="-128"/>
              </a:rPr>
              <a:t>ピンポイント</a:t>
            </a:r>
            <a:r>
              <a:rPr lang="ja-JP" altLang="en-US" sz="1000" dirty="0">
                <a:latin typeface="游ゴシック" panose="020B0400000000000000" pitchFamily="50" charset="-128"/>
                <a:ea typeface="游ゴシック" panose="020B0400000000000000" pitchFamily="50" charset="-128"/>
              </a:rPr>
              <a:t>でコリを解消する「</a:t>
            </a:r>
            <a:r>
              <a:rPr lang="ja-JP" altLang="en-US" sz="1000" b="1" dirty="0">
                <a:latin typeface="游ゴシック" panose="020B0400000000000000" pitchFamily="50" charset="-128"/>
                <a:ea typeface="游ゴシック" panose="020B0400000000000000" pitchFamily="50" charset="-128"/>
              </a:rPr>
              <a:t>ピップエレキバン</a:t>
            </a:r>
            <a:r>
              <a:rPr lang="ja-JP" altLang="en-US" sz="1000" dirty="0">
                <a:latin typeface="游ゴシック" panose="020B0400000000000000" pitchFamily="50" charset="-128"/>
                <a:ea typeface="游ゴシック" panose="020B0400000000000000" pitchFamily="50" charset="-128"/>
              </a:rPr>
              <a:t>」。磁気が体内成分に働きかけ血行を良くし、コリの原因となる老廃物を流します。貼っている間中効果が続くので、</a:t>
            </a:r>
            <a:r>
              <a:rPr lang="en-US" altLang="ja-JP" sz="1000" dirty="0">
                <a:latin typeface="游ゴシック" panose="020B0400000000000000" pitchFamily="50" charset="-128"/>
                <a:ea typeface="游ゴシック" panose="020B0400000000000000" pitchFamily="50" charset="-128"/>
              </a:rPr>
              <a:t>2</a:t>
            </a:r>
            <a:r>
              <a:rPr lang="ja-JP" altLang="en-US" sz="1000" dirty="0">
                <a:latin typeface="游ゴシック" panose="020B0400000000000000" pitchFamily="50" charset="-128"/>
                <a:ea typeface="游ゴシック" panose="020B0400000000000000" pitchFamily="50" charset="-128"/>
              </a:rPr>
              <a:t>～</a:t>
            </a:r>
            <a:r>
              <a:rPr lang="en-US" altLang="ja-JP" sz="1000" dirty="0">
                <a:latin typeface="游ゴシック" panose="020B0400000000000000" pitchFamily="50" charset="-128"/>
                <a:ea typeface="游ゴシック" panose="020B0400000000000000" pitchFamily="50" charset="-128"/>
              </a:rPr>
              <a:t>5</a:t>
            </a:r>
            <a:r>
              <a:rPr lang="ja-JP" altLang="en-US" sz="1000" dirty="0">
                <a:latin typeface="游ゴシック" panose="020B0400000000000000" pitchFamily="50" charset="-128"/>
                <a:ea typeface="游ゴシック" panose="020B0400000000000000" pitchFamily="50" charset="-128"/>
              </a:rPr>
              <a:t>日間貼ることを推奨します。そのままお風呂にも入れます。磁力の強さを選べるため、コリの状態によって使い分けが可能。こっているな、と思うところを指で軽く押さえ「少し痛い、気持ちいい」と感じるところに貼ったり、必要に応じてその周囲にご使用ください。その他、着けるだけで足裏のコリ・はりを手軽にケアする「ピップエレキバン足裏バンド」や、背中まで広がったしつこい肩コリにアプローチする「ピップエレキバンインナークリップ」といった貼らないタイプの商品も展開しています。</a:t>
            </a:r>
            <a:endParaRPr lang="ja-JP" altLang="ja-JP" sz="1000" kern="100" dirty="0">
              <a:effectLst/>
              <a:latin typeface="+mn-ea"/>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5C8125E6-E628-7DC1-7845-056473857219}"/>
              </a:ext>
            </a:extLst>
          </p:cNvPr>
          <p:cNvSpPr txBox="1"/>
          <p:nvPr/>
        </p:nvSpPr>
        <p:spPr>
          <a:xfrm>
            <a:off x="3196" y="9063700"/>
            <a:ext cx="6688185" cy="707886"/>
          </a:xfrm>
          <a:prstGeom prst="rect">
            <a:avLst/>
          </a:prstGeom>
          <a:noFill/>
        </p:spPr>
        <p:txBody>
          <a:bodyPr wrap="square">
            <a:spAutoFit/>
          </a:bodyPr>
          <a:lstStyle/>
          <a:p>
            <a:pPr algn="just"/>
            <a:r>
              <a:rPr lang="ja-JP" altLang="en-US" sz="1000" b="1" kern="100" dirty="0">
                <a:effectLst/>
                <a:latin typeface="+mn-ea"/>
                <a:cs typeface="Times New Roman" panose="02020603050405020304" pitchFamily="18" charset="0"/>
              </a:rPr>
              <a:t>■</a:t>
            </a:r>
            <a:r>
              <a:rPr lang="ja-JP" altLang="ja-JP" sz="1000" b="1" kern="100" dirty="0">
                <a:effectLst/>
                <a:latin typeface="+mn-ea"/>
                <a:cs typeface="Times New Roman" panose="02020603050405020304" pitchFamily="18" charset="0"/>
              </a:rPr>
              <a:t>ピップエレキバン</a:t>
            </a:r>
            <a:r>
              <a:rPr lang="ja-JP" altLang="en-US" sz="1000" b="1" kern="100" dirty="0">
                <a:latin typeface="+mn-ea"/>
                <a:cs typeface="Times New Roman" panose="02020603050405020304" pitchFamily="18" charset="0"/>
              </a:rPr>
              <a:t>のゲーム愛好家に嬉しいポイント</a:t>
            </a:r>
            <a:endParaRPr lang="en-US" altLang="ja-JP" sz="1000" b="1" kern="100" dirty="0">
              <a:latin typeface="+mn-ea"/>
              <a:cs typeface="Times New Roman" panose="02020603050405020304" pitchFamily="18" charset="0"/>
            </a:endParaRPr>
          </a:p>
          <a:p>
            <a:pPr algn="just"/>
            <a:r>
              <a:rPr lang="ja-JP" altLang="en-US" sz="1000" kern="100" dirty="0">
                <a:latin typeface="+mn-ea"/>
                <a:cs typeface="Times New Roman" panose="02020603050405020304" pitchFamily="18" charset="0"/>
              </a:rPr>
              <a:t>・気になる部位に貼るだけ！効果がずっと持続するので、大好きなゲーム習慣を妨げずコリケアができる。</a:t>
            </a:r>
          </a:p>
          <a:p>
            <a:pPr algn="just"/>
            <a:r>
              <a:rPr lang="ja-JP" altLang="en-US" sz="1000" kern="100" dirty="0">
                <a:latin typeface="+mn-ea"/>
                <a:cs typeface="Times New Roman" panose="02020603050405020304" pitchFamily="18" charset="0"/>
              </a:rPr>
              <a:t>・はがれにくく、肌に優しいので、複数日貼りっぱなしがおススメ！そのままお風呂にも入れる。</a:t>
            </a:r>
            <a:endParaRPr lang="en-US" altLang="ja-JP" sz="1000" kern="100" dirty="0">
              <a:latin typeface="+mn-ea"/>
              <a:cs typeface="Times New Roman" panose="02020603050405020304" pitchFamily="18" charset="0"/>
            </a:endParaRPr>
          </a:p>
          <a:p>
            <a:pPr algn="just"/>
            <a:r>
              <a:rPr lang="ja-JP" altLang="en-US" sz="1000" kern="100" dirty="0">
                <a:latin typeface="+mn-ea"/>
                <a:cs typeface="Times New Roman" panose="02020603050405020304" pitchFamily="18" charset="0"/>
              </a:rPr>
              <a:t>・薬剤不使用でにおいがしないので、ゲームのプレーや視聴に集中できる！</a:t>
            </a:r>
          </a:p>
        </p:txBody>
      </p:sp>
      <p:sp>
        <p:nvSpPr>
          <p:cNvPr id="32" name="正方形/長方形 31">
            <a:extLst>
              <a:ext uri="{FF2B5EF4-FFF2-40B4-BE49-F238E27FC236}">
                <a16:creationId xmlns:a16="http://schemas.microsoft.com/office/drawing/2014/main" id="{59EF5512-6137-4A92-8397-DF91206968D7}"/>
              </a:ext>
            </a:extLst>
          </p:cNvPr>
          <p:cNvSpPr/>
          <p:nvPr/>
        </p:nvSpPr>
        <p:spPr>
          <a:xfrm>
            <a:off x="56182" y="7629509"/>
            <a:ext cx="6766824" cy="180000"/>
          </a:xfrm>
          <a:prstGeom prst="rect">
            <a:avLst/>
          </a:prstGeom>
          <a:noFill/>
          <a:ln w="3175">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smtClean="0">
                <a:solidFill>
                  <a:srgbClr val="00A342"/>
                </a:solidFill>
                <a:latin typeface="游ゴシック" panose="020B0400000000000000" pitchFamily="50" charset="-128"/>
                <a:ea typeface="游ゴシック" panose="020B0400000000000000" pitchFamily="50" charset="-128"/>
              </a:rPr>
              <a:t>「</a:t>
            </a:r>
            <a:r>
              <a:rPr lang="ja-JP" altLang="en-US" sz="1000" dirty="0">
                <a:solidFill>
                  <a:srgbClr val="00A342"/>
                </a:solidFill>
                <a:latin typeface="游ゴシック" panose="020B0400000000000000" pitchFamily="50" charset="-128"/>
                <a:ea typeface="游ゴシック" panose="020B0400000000000000" pitchFamily="50" charset="-128"/>
              </a:rPr>
              <a:t>ピップエレキバン</a:t>
            </a:r>
            <a:r>
              <a:rPr lang="ja-JP" altLang="en-US" sz="1000" dirty="0" smtClean="0">
                <a:solidFill>
                  <a:srgbClr val="00A342"/>
                </a:solidFill>
                <a:latin typeface="游ゴシック" panose="020B0400000000000000" pitchFamily="50" charset="-128"/>
                <a:ea typeface="游ゴシック" panose="020B0400000000000000" pitchFamily="50" charset="-128"/>
              </a:rPr>
              <a:t>」</a:t>
            </a:r>
            <a:r>
              <a:rPr lang="ja-JP" altLang="en-US" sz="1000" dirty="0">
                <a:solidFill>
                  <a:srgbClr val="00A342"/>
                </a:solidFill>
                <a:latin typeface="游ゴシック" panose="020B0400000000000000" pitchFamily="50" charset="-128"/>
                <a:ea typeface="游ゴシック" panose="020B0400000000000000" pitchFamily="50" charset="-128"/>
              </a:rPr>
              <a:t>について</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F1E6B345-0D0D-8838-3B74-C1647F5151B7}"/>
              </a:ext>
            </a:extLst>
          </p:cNvPr>
          <p:cNvGraphicFramePr>
            <a:graphicFrameLocks noGrp="1"/>
          </p:cNvGraphicFramePr>
          <p:nvPr>
            <p:extLst>
              <p:ext uri="{D42A27DB-BD31-4B8C-83A1-F6EECF244321}">
                <p14:modId xmlns:p14="http://schemas.microsoft.com/office/powerpoint/2010/main" val="3143904725"/>
              </p:ext>
            </p:extLst>
          </p:nvPr>
        </p:nvGraphicFramePr>
        <p:xfrm>
          <a:off x="179457" y="916771"/>
          <a:ext cx="6471905" cy="955360"/>
        </p:xfrm>
        <a:graphic>
          <a:graphicData uri="http://schemas.openxmlformats.org/drawingml/2006/table">
            <a:tbl>
              <a:tblPr firstRow="1" bandRow="1">
                <a:tableStyleId>{2D5ABB26-0587-4C30-8999-92F81FD0307C}</a:tableStyleId>
              </a:tblPr>
              <a:tblGrid>
                <a:gridCol w="1206287">
                  <a:extLst>
                    <a:ext uri="{9D8B030D-6E8A-4147-A177-3AD203B41FA5}">
                      <a16:colId xmlns:a16="http://schemas.microsoft.com/office/drawing/2014/main" val="20000"/>
                    </a:ext>
                  </a:extLst>
                </a:gridCol>
                <a:gridCol w="3916973">
                  <a:extLst>
                    <a:ext uri="{9D8B030D-6E8A-4147-A177-3AD203B41FA5}">
                      <a16:colId xmlns:a16="http://schemas.microsoft.com/office/drawing/2014/main" val="20001"/>
                    </a:ext>
                  </a:extLst>
                </a:gridCol>
                <a:gridCol w="1348645">
                  <a:extLst>
                    <a:ext uri="{9D8B030D-6E8A-4147-A177-3AD203B41FA5}">
                      <a16:colId xmlns:a16="http://schemas.microsoft.com/office/drawing/2014/main" val="20002"/>
                    </a:ext>
                  </a:extLst>
                </a:gridCol>
              </a:tblGrid>
              <a:tr h="173946">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製品名</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ピップエレキバンワイド</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kumimoji="1" lang="ja-JP" altLang="en-US" sz="1000" dirty="0">
                        <a:solidFill>
                          <a:schemeClr val="tx1"/>
                        </a:solidFill>
                        <a:latin typeface="游ゴシック" panose="020B0400000000000000" pitchFamily="50" charset="-128"/>
                        <a:ea typeface="游ゴシック" panose="020B0400000000000000" pitchFamily="50" charset="-128"/>
                      </a:endParaRPr>
                    </a:p>
                  </a:txBody>
                  <a:tcPr marL="69152" marR="69152" marT="34576" marB="34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3946">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游ゴシック" panose="020B0400000000000000" pitchFamily="50" charset="-128"/>
                          <a:ea typeface="游ゴシック" panose="020B0400000000000000" pitchFamily="50" charset="-128"/>
                        </a:rPr>
                        <a:t>医療機器認証番号</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800" dirty="0">
                          <a:latin typeface="游ゴシック" panose="020B0400000000000000" pitchFamily="50" charset="-128"/>
                          <a:ea typeface="游ゴシック" panose="020B0400000000000000" pitchFamily="50" charset="-128"/>
                        </a:rPr>
                        <a:t>305AGBZX00029000</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9"/>
                  </a:ext>
                </a:extLst>
              </a:tr>
              <a:tr h="173946">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磁束密度</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solidFill>
                            <a:schemeClr val="tx1"/>
                          </a:solidFill>
                          <a:latin typeface="游ゴシック" panose="020B0400000000000000" pitchFamily="50" charset="-128"/>
                          <a:ea typeface="游ゴシック" panose="020B0400000000000000" pitchFamily="50" charset="-128"/>
                        </a:rPr>
                        <a:t>80</a:t>
                      </a:r>
                      <a:r>
                        <a:rPr kumimoji="1" lang="ja-JP" altLang="en-US" sz="800" b="0" dirty="0">
                          <a:solidFill>
                            <a:schemeClr val="tx1"/>
                          </a:solidFill>
                          <a:latin typeface="游ゴシック" panose="020B0400000000000000" pitchFamily="50" charset="-128"/>
                          <a:ea typeface="游ゴシック" panose="020B0400000000000000" pitchFamily="50" charset="-128"/>
                        </a:rPr>
                        <a:t>ミリテスラ</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195533607"/>
                  </a:ext>
                </a:extLst>
              </a:tr>
              <a:tr h="173946">
                <a:tc>
                  <a:txBody>
                    <a:bodyPr/>
                    <a:lstStyle/>
                    <a:p>
                      <a:pPr algn="l">
                        <a:spcAft>
                          <a:spcPts val="0"/>
                        </a:spcAft>
                      </a:pPr>
                      <a:r>
                        <a:rPr lang="ja-JP" altLang="en-US" sz="800" b="0" kern="100" dirty="0">
                          <a:effectLst/>
                          <a:latin typeface="游ゴシック" panose="020B0400000000000000" pitchFamily="50" charset="-128"/>
                          <a:ea typeface="游ゴシック" panose="020B0400000000000000" pitchFamily="50" charset="-128"/>
                          <a:cs typeface="Arial" panose="020B0604020202020204" pitchFamily="34" charset="0"/>
                        </a:rPr>
                        <a:t>展開</a:t>
                      </a:r>
                      <a:endParaRPr lang="ja-JP" altLang="ja-JP" sz="8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全</a:t>
                      </a:r>
                      <a:r>
                        <a:rPr kumimoji="1" lang="en-US" altLang="ja-JP" sz="800" b="0" dirty="0">
                          <a:solidFill>
                            <a:schemeClr val="tx1"/>
                          </a:solidFill>
                          <a:latin typeface="游ゴシック" panose="020B0400000000000000" pitchFamily="50" charset="-128"/>
                          <a:ea typeface="游ゴシック" panose="020B0400000000000000" pitchFamily="50" charset="-128"/>
                        </a:rPr>
                        <a:t>1</a:t>
                      </a:r>
                      <a:r>
                        <a:rPr kumimoji="1" lang="ja-JP" altLang="en-US" sz="800" b="0" dirty="0">
                          <a:solidFill>
                            <a:schemeClr val="tx1"/>
                          </a:solidFill>
                          <a:latin typeface="游ゴシック" panose="020B0400000000000000" pitchFamily="50" charset="-128"/>
                          <a:ea typeface="游ゴシック" panose="020B0400000000000000" pitchFamily="50" charset="-128"/>
                        </a:rPr>
                        <a:t>種（</a:t>
                      </a:r>
                      <a:r>
                        <a:rPr kumimoji="1" lang="en-US" altLang="ja-JP" sz="800" b="0" dirty="0">
                          <a:solidFill>
                            <a:schemeClr val="tx1"/>
                          </a:solidFill>
                          <a:latin typeface="游ゴシック" panose="020B0400000000000000" pitchFamily="50" charset="-128"/>
                          <a:ea typeface="游ゴシック" panose="020B0400000000000000" pitchFamily="50" charset="-128"/>
                        </a:rPr>
                        <a:t>6</a:t>
                      </a:r>
                      <a:r>
                        <a:rPr kumimoji="1" lang="ja-JP" altLang="en-US" sz="800" b="0" dirty="0">
                          <a:solidFill>
                            <a:schemeClr val="tx1"/>
                          </a:solidFill>
                          <a:latin typeface="游ゴシック" panose="020B0400000000000000" pitchFamily="50" charset="-128"/>
                          <a:ea typeface="游ゴシック" panose="020B0400000000000000" pitchFamily="50" charset="-128"/>
                        </a:rPr>
                        <a:t>枚）</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3946">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製品特長</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長さ</a:t>
                      </a:r>
                      <a:r>
                        <a:rPr kumimoji="1" lang="en-US" altLang="ja-JP" sz="800" b="0" dirty="0">
                          <a:solidFill>
                            <a:schemeClr val="tx1"/>
                          </a:solidFill>
                          <a:latin typeface="游ゴシック" panose="020B0400000000000000" pitchFamily="50" charset="-128"/>
                          <a:ea typeface="游ゴシック" panose="020B0400000000000000" pitchFamily="50" charset="-128"/>
                        </a:rPr>
                        <a:t>25mm</a:t>
                      </a:r>
                      <a:r>
                        <a:rPr kumimoji="1" lang="ja-JP" altLang="en-US" sz="800" b="0" dirty="0">
                          <a:solidFill>
                            <a:schemeClr val="tx1"/>
                          </a:solidFill>
                          <a:latin typeface="游ゴシック" panose="020B0400000000000000" pitchFamily="50" charset="-128"/>
                          <a:ea typeface="游ゴシック" panose="020B0400000000000000" pitchFamily="50" charset="-128"/>
                        </a:rPr>
                        <a:t>の棒状磁石を使用。</a:t>
                      </a:r>
                      <a:r>
                        <a:rPr kumimoji="1" lang="en-US" altLang="ja-JP" sz="800" b="0" dirty="0">
                          <a:solidFill>
                            <a:schemeClr val="tx1"/>
                          </a:solidFill>
                          <a:latin typeface="游ゴシック" panose="020B0400000000000000" pitchFamily="50" charset="-128"/>
                          <a:ea typeface="游ゴシック" panose="020B0400000000000000" pitchFamily="50" charset="-128"/>
                        </a:rPr>
                        <a:t>1</a:t>
                      </a:r>
                      <a:r>
                        <a:rPr kumimoji="1" lang="ja-JP" altLang="en-US" sz="800" b="0" dirty="0">
                          <a:solidFill>
                            <a:schemeClr val="tx1"/>
                          </a:solidFill>
                          <a:latin typeface="游ゴシック" panose="020B0400000000000000" pitchFamily="50" charset="-128"/>
                          <a:ea typeface="游ゴシック" panose="020B0400000000000000" pitchFamily="50" charset="-128"/>
                        </a:rPr>
                        <a:t>枚で広範囲のコリに効く</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600" dirty="0">
                        <a:solidFill>
                          <a:schemeClr val="tx1"/>
                        </a:solidFill>
                        <a:latin typeface="游ゴシック" panose="020B0400000000000000" pitchFamily="50" charset="-128"/>
                        <a:ea typeface="游ゴシック" panose="020B0400000000000000" pitchFamily="50" charset="-128"/>
                      </a:endParaRPr>
                    </a:p>
                  </a:txBody>
                  <a:tcPr marL="69152" marR="69152" marT="34576" marB="34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380040"/>
                  </a:ext>
                </a:extLst>
              </a:tr>
            </a:tbl>
          </a:graphicData>
        </a:graphic>
      </p:graphicFrame>
      <p:sp>
        <p:nvSpPr>
          <p:cNvPr id="14" name="テキスト ボックス 13">
            <a:extLst>
              <a:ext uri="{FF2B5EF4-FFF2-40B4-BE49-F238E27FC236}">
                <a16:creationId xmlns:a16="http://schemas.microsoft.com/office/drawing/2014/main" id="{49D725F8-5E45-41EC-8EE1-6A624B1ECF12}"/>
              </a:ext>
            </a:extLst>
          </p:cNvPr>
          <p:cNvSpPr txBox="1"/>
          <p:nvPr/>
        </p:nvSpPr>
        <p:spPr>
          <a:xfrm>
            <a:off x="-27384" y="50300"/>
            <a:ext cx="6885384" cy="253916"/>
          </a:xfrm>
          <a:prstGeom prst="rect">
            <a:avLst/>
          </a:prstGeom>
          <a:noFill/>
        </p:spPr>
        <p:txBody>
          <a:bodyPr wrap="square" rtlCol="0">
            <a:spAutoFit/>
          </a:bodyPr>
          <a:lstStyle/>
          <a:p>
            <a:r>
              <a:rPr lang="en-US" altLang="ja-JP" sz="1000" b="1" dirty="0">
                <a:solidFill>
                  <a:srgbClr val="000000"/>
                </a:solidFill>
                <a:latin typeface="游ゴシック" panose="020B0400000000000000" pitchFamily="50" charset="-128"/>
                <a:ea typeface="游ゴシック" panose="020B0400000000000000" pitchFamily="50" charset="-128"/>
              </a:rPr>
              <a:t>【</a:t>
            </a:r>
            <a:r>
              <a:rPr lang="ja-JP" altLang="en-US" sz="1000" b="1" dirty="0">
                <a:solidFill>
                  <a:srgbClr val="000000"/>
                </a:solidFill>
                <a:latin typeface="游ゴシック" panose="020B0400000000000000" pitchFamily="50" charset="-128"/>
                <a:ea typeface="游ゴシック" panose="020B0400000000000000" pitchFamily="50" charset="-128"/>
              </a:rPr>
              <a:t>製品概要</a:t>
            </a:r>
            <a:r>
              <a:rPr lang="en-US" altLang="ja-JP" sz="1000" b="1" dirty="0">
                <a:solidFill>
                  <a:srgbClr val="000000"/>
                </a:solidFill>
                <a:latin typeface="游ゴシック" panose="020B0400000000000000" pitchFamily="50" charset="-128"/>
                <a:ea typeface="游ゴシック" panose="020B0400000000000000" pitchFamily="50" charset="-128"/>
              </a:rPr>
              <a:t>】</a:t>
            </a:r>
            <a:r>
              <a:rPr lang="ja-JP" altLang="en-US" sz="1000" b="1" dirty="0">
                <a:solidFill>
                  <a:srgbClr val="000000"/>
                </a:solidFill>
                <a:latin typeface="游ゴシック" panose="020B0400000000000000" pitchFamily="50" charset="-128"/>
                <a:ea typeface="游ゴシック" panose="020B0400000000000000" pitchFamily="50" charset="-128"/>
              </a:rPr>
              <a:t>管理医療機器</a:t>
            </a:r>
            <a:endParaRPr lang="ja-JP" altLang="en-US" sz="1000" b="1" dirty="0">
              <a:latin typeface="游ゴシック" panose="020B0400000000000000" pitchFamily="50" charset="-128"/>
              <a:ea typeface="游ゴシック" panose="020B0400000000000000" pitchFamily="50" charset="-128"/>
            </a:endParaRPr>
          </a:p>
        </p:txBody>
      </p:sp>
      <p:graphicFrame>
        <p:nvGraphicFramePr>
          <p:cNvPr id="15" name="表 14">
            <a:extLst>
              <a:ext uri="{FF2B5EF4-FFF2-40B4-BE49-F238E27FC236}">
                <a16:creationId xmlns:a16="http://schemas.microsoft.com/office/drawing/2014/main" id="{50006B53-D9C7-4460-83E7-4873CA44A8DC}"/>
              </a:ext>
            </a:extLst>
          </p:cNvPr>
          <p:cNvGraphicFramePr>
            <a:graphicFrameLocks noGrp="1"/>
          </p:cNvGraphicFramePr>
          <p:nvPr>
            <p:extLst>
              <p:ext uri="{D42A27DB-BD31-4B8C-83A1-F6EECF244321}">
                <p14:modId xmlns:p14="http://schemas.microsoft.com/office/powerpoint/2010/main" val="707737075"/>
              </p:ext>
            </p:extLst>
          </p:nvPr>
        </p:nvGraphicFramePr>
        <p:xfrm>
          <a:off x="179457" y="1932344"/>
          <a:ext cx="6467498" cy="930290"/>
        </p:xfrm>
        <a:graphic>
          <a:graphicData uri="http://schemas.openxmlformats.org/drawingml/2006/table">
            <a:tbl>
              <a:tblPr firstRow="1" bandRow="1">
                <a:tableStyleId>{2D5ABB26-0587-4C30-8999-92F81FD0307C}</a:tableStyleId>
              </a:tblPr>
              <a:tblGrid>
                <a:gridCol w="1193561">
                  <a:extLst>
                    <a:ext uri="{9D8B030D-6E8A-4147-A177-3AD203B41FA5}">
                      <a16:colId xmlns:a16="http://schemas.microsoft.com/office/drawing/2014/main" val="20000"/>
                    </a:ext>
                  </a:extLst>
                </a:gridCol>
                <a:gridCol w="3914476">
                  <a:extLst>
                    <a:ext uri="{9D8B030D-6E8A-4147-A177-3AD203B41FA5}">
                      <a16:colId xmlns:a16="http://schemas.microsoft.com/office/drawing/2014/main" val="20001"/>
                    </a:ext>
                  </a:extLst>
                </a:gridCol>
                <a:gridCol w="1359461">
                  <a:extLst>
                    <a:ext uri="{9D8B030D-6E8A-4147-A177-3AD203B41FA5}">
                      <a16:colId xmlns:a16="http://schemas.microsoft.com/office/drawing/2014/main" val="20002"/>
                    </a:ext>
                  </a:extLst>
                </a:gridCol>
              </a:tblGrid>
              <a:tr h="155124">
                <a:tc>
                  <a:txBody>
                    <a:bodyPr/>
                    <a:lstStyle/>
                    <a:p>
                      <a:r>
                        <a:rPr kumimoji="1" lang="ja-JP" altLang="en-US" sz="800" b="0" dirty="0">
                          <a:latin typeface="游ゴシック" panose="020B0400000000000000" pitchFamily="50" charset="-128"/>
                          <a:ea typeface="游ゴシック" panose="020B0400000000000000" pitchFamily="50" charset="-128"/>
                        </a:rPr>
                        <a:t>製品名</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800" b="0" dirty="0">
                          <a:latin typeface="游ゴシック" panose="020B0400000000000000" pitchFamily="50" charset="-128"/>
                          <a:ea typeface="游ゴシック" panose="020B0400000000000000" pitchFamily="50" charset="-128"/>
                        </a:rPr>
                        <a:t>ピップエレキバン</a:t>
                      </a:r>
                      <a:r>
                        <a:rPr kumimoji="1" lang="en-US" altLang="ja-JP" sz="800" b="0" dirty="0">
                          <a:latin typeface="游ゴシック" panose="020B0400000000000000" pitchFamily="50" charset="-128"/>
                          <a:ea typeface="游ゴシック" panose="020B0400000000000000" pitchFamily="50" charset="-128"/>
                        </a:rPr>
                        <a:t>80</a:t>
                      </a:r>
                      <a:endParaRPr kumimoji="1" lang="ja-JP" altLang="en-US" sz="800" b="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kumimoji="1" lang="ja-JP" altLang="en-US" sz="500" b="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5124">
                <a:tc>
                  <a:txBody>
                    <a:bodyPr/>
                    <a:lstStyle/>
                    <a:p>
                      <a:r>
                        <a:rPr kumimoji="1" lang="ja-JP" altLang="en-US" sz="800" b="0" dirty="0">
                          <a:latin typeface="游ゴシック" panose="020B0400000000000000" pitchFamily="50" charset="-128"/>
                          <a:ea typeface="游ゴシック" panose="020B0400000000000000" pitchFamily="50" charset="-128"/>
                        </a:rPr>
                        <a:t>医療機器認証番号</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kern="1200" dirty="0">
                          <a:solidFill>
                            <a:schemeClr val="tx1"/>
                          </a:solidFill>
                          <a:effectLst/>
                          <a:latin typeface="游ゴシック" panose="020B0400000000000000" pitchFamily="50" charset="-128"/>
                          <a:ea typeface="游ゴシック" panose="020B0400000000000000" pitchFamily="50" charset="-128"/>
                          <a:cs typeface="+mn-cs"/>
                        </a:rPr>
                        <a:t>225AGBZX00031000</a:t>
                      </a:r>
                      <a:endParaRPr kumimoji="1" lang="ja-JP" altLang="en-US" sz="800" b="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5124">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磁束密度</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solidFill>
                            <a:schemeClr val="tx1"/>
                          </a:solidFill>
                          <a:latin typeface="游ゴシック" panose="020B0400000000000000" pitchFamily="50" charset="-128"/>
                          <a:ea typeface="游ゴシック" panose="020B0400000000000000" pitchFamily="50" charset="-128"/>
                        </a:rPr>
                        <a:t>80</a:t>
                      </a:r>
                      <a:r>
                        <a:rPr kumimoji="1" lang="ja-JP" altLang="en-US" sz="800" b="0" dirty="0">
                          <a:solidFill>
                            <a:schemeClr val="tx1"/>
                          </a:solidFill>
                          <a:latin typeface="游ゴシック" panose="020B0400000000000000" pitchFamily="50" charset="-128"/>
                          <a:ea typeface="游ゴシック" panose="020B0400000000000000" pitchFamily="50" charset="-128"/>
                        </a:rPr>
                        <a:t>ミリテスラ</a:t>
                      </a: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5124">
                <a:tc>
                  <a:txBody>
                    <a:bodyPr/>
                    <a:lstStyle/>
                    <a:p>
                      <a:r>
                        <a:rPr kumimoji="1" lang="ja-JP" altLang="en-US" sz="800" b="0" dirty="0">
                          <a:latin typeface="游ゴシック" panose="020B0400000000000000" pitchFamily="50" charset="-128"/>
                          <a:ea typeface="游ゴシック" panose="020B0400000000000000" pitchFamily="50" charset="-128"/>
                        </a:rPr>
                        <a:t>展開</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全</a:t>
                      </a:r>
                      <a:r>
                        <a:rPr lang="en-US" alt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1</a:t>
                      </a:r>
                      <a:r>
                        <a:rPr lang="ja-JP" alt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種（</a:t>
                      </a:r>
                      <a:r>
                        <a:rPr lang="en-US" alt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12</a:t>
                      </a:r>
                      <a:r>
                        <a:rPr lang="ja-JP" alt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粒）</a:t>
                      </a:r>
                      <a:endParaRPr lang="ja-JP" altLang="ja-JP" sz="8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104" marR="4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55124">
                <a:tc>
                  <a:txBody>
                    <a:bodyPr/>
                    <a:lstStyle/>
                    <a:p>
                      <a:r>
                        <a:rPr kumimoji="1" lang="ja-JP" altLang="en-US" sz="800" b="0" dirty="0">
                          <a:latin typeface="游ゴシック" panose="020B0400000000000000" pitchFamily="50" charset="-128"/>
                          <a:ea typeface="游ゴシック" panose="020B0400000000000000" pitchFamily="50" charset="-128"/>
                        </a:rPr>
                        <a:t>製品特長</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800" b="0" kern="1200" dirty="0">
                          <a:solidFill>
                            <a:schemeClr val="tx1"/>
                          </a:solidFill>
                          <a:effectLst/>
                          <a:latin typeface="游ゴシック" panose="020B0400000000000000" pitchFamily="50" charset="-128"/>
                          <a:ea typeface="游ゴシック" panose="020B0400000000000000" pitchFamily="50" charset="-128"/>
                          <a:cs typeface="+mn-cs"/>
                        </a:rPr>
                        <a:t>磁束密度が最も低く、磁気治療器初心者にもおすすめ</a:t>
                      </a:r>
                      <a:endParaRPr kumimoji="1" lang="ja-JP" altLang="en-US" sz="800" b="0" dirty="0">
                        <a:solidFill>
                          <a:schemeClr val="tx1"/>
                        </a:solidFill>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16" name="表 15">
            <a:extLst>
              <a:ext uri="{FF2B5EF4-FFF2-40B4-BE49-F238E27FC236}">
                <a16:creationId xmlns:a16="http://schemas.microsoft.com/office/drawing/2014/main" id="{C44DB04B-650D-4CE3-A908-BDF28CD9A6B3}"/>
              </a:ext>
            </a:extLst>
          </p:cNvPr>
          <p:cNvGraphicFramePr>
            <a:graphicFrameLocks noGrp="1"/>
          </p:cNvGraphicFramePr>
          <p:nvPr>
            <p:extLst>
              <p:ext uri="{D42A27DB-BD31-4B8C-83A1-F6EECF244321}">
                <p14:modId xmlns:p14="http://schemas.microsoft.com/office/powerpoint/2010/main" val="2674085709"/>
              </p:ext>
            </p:extLst>
          </p:nvPr>
        </p:nvGraphicFramePr>
        <p:xfrm>
          <a:off x="189719" y="297736"/>
          <a:ext cx="6467500" cy="557250"/>
        </p:xfrm>
        <a:graphic>
          <a:graphicData uri="http://schemas.openxmlformats.org/drawingml/2006/table">
            <a:tbl>
              <a:tblPr firstRow="1" bandRow="1">
                <a:tableStyleId>{2D5ABB26-0587-4C30-8999-92F81FD0307C}</a:tableStyleId>
              </a:tblPr>
              <a:tblGrid>
                <a:gridCol w="1187558">
                  <a:extLst>
                    <a:ext uri="{9D8B030D-6E8A-4147-A177-3AD203B41FA5}">
                      <a16:colId xmlns:a16="http://schemas.microsoft.com/office/drawing/2014/main" val="20000"/>
                    </a:ext>
                  </a:extLst>
                </a:gridCol>
                <a:gridCol w="5279942">
                  <a:extLst>
                    <a:ext uri="{9D8B030D-6E8A-4147-A177-3AD203B41FA5}">
                      <a16:colId xmlns:a16="http://schemas.microsoft.com/office/drawing/2014/main" val="20001"/>
                    </a:ext>
                  </a:extLst>
                </a:gridCol>
              </a:tblGrid>
              <a:tr h="146715">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効果</a:t>
                      </a:r>
                    </a:p>
                  </a:txBody>
                  <a:tcPr marL="63831" marR="63831" marT="31915" marB="319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装着部位のこり及び血行の改善</a:t>
                      </a:r>
                    </a:p>
                  </a:txBody>
                  <a:tcPr marL="63831" marR="63831" marT="31915" marB="319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54603">
                <a:tc>
                  <a:txBody>
                    <a:bodyPr/>
                    <a:lstStyle/>
                    <a:p>
                      <a:r>
                        <a:rPr kumimoji="1" lang="ja-JP" altLang="en-US" sz="800" b="0" dirty="0">
                          <a:latin typeface="游ゴシック" panose="020B0400000000000000" pitchFamily="50" charset="-128"/>
                          <a:ea typeface="游ゴシック" panose="020B0400000000000000" pitchFamily="50" charset="-128"/>
                        </a:rPr>
                        <a:t>販売チャネル</a:t>
                      </a:r>
                    </a:p>
                  </a:txBody>
                  <a:tcPr marL="63831" marR="63831" marT="31915" marB="319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b="0" dirty="0">
                          <a:latin typeface="游ゴシック" panose="020B0400000000000000" pitchFamily="50" charset="-128"/>
                          <a:ea typeface="游ゴシック" panose="020B0400000000000000" pitchFamily="50" charset="-128"/>
                          <a:cs typeface="メイリオ" pitchFamily="50" charset="-128"/>
                        </a:rPr>
                        <a:t>全国のドラッグストア・量販店</a:t>
                      </a:r>
                      <a:r>
                        <a:rPr lang="ja-JP" altLang="en-US" sz="800" b="0" dirty="0">
                          <a:solidFill>
                            <a:schemeClr val="tx1"/>
                          </a:solidFill>
                          <a:latin typeface="游ゴシック" panose="020B0400000000000000" pitchFamily="50" charset="-128"/>
                          <a:ea typeface="游ゴシック" panose="020B0400000000000000" pitchFamily="50" charset="-128"/>
                          <a:cs typeface="メイリオ" pitchFamily="50" charset="-128"/>
                        </a:rPr>
                        <a:t>・ネット通販 など</a:t>
                      </a:r>
                      <a:endParaRPr kumimoji="1" lang="ja-JP" altLang="en-US" sz="800" b="0" dirty="0">
                        <a:solidFill>
                          <a:schemeClr val="tx1"/>
                        </a:solidFill>
                        <a:latin typeface="游ゴシック" panose="020B0400000000000000" pitchFamily="50" charset="-128"/>
                        <a:ea typeface="游ゴシック" panose="020B0400000000000000" pitchFamily="50" charset="-128"/>
                      </a:endParaRPr>
                    </a:p>
                  </a:txBody>
                  <a:tcPr marL="63831" marR="63831" marT="31915" marB="319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39793">
                <a:tc>
                  <a:txBody>
                    <a:bodyPr/>
                    <a:lstStyle/>
                    <a:p>
                      <a:r>
                        <a:rPr kumimoji="1" lang="ja-JP" altLang="en-US" sz="800" b="0" dirty="0">
                          <a:latin typeface="游ゴシック" panose="020B0400000000000000" pitchFamily="50" charset="-128"/>
                          <a:ea typeface="游ゴシック" panose="020B0400000000000000" pitchFamily="50" charset="-128"/>
                        </a:rPr>
                        <a:t>希望小売価格</a:t>
                      </a:r>
                    </a:p>
                  </a:txBody>
                  <a:tcPr marL="63831" marR="63831" marT="31915" marB="319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latin typeface="游ゴシック" panose="020B0400000000000000" pitchFamily="50" charset="-128"/>
                          <a:ea typeface="游ゴシック" panose="020B0400000000000000" pitchFamily="50" charset="-128"/>
                        </a:rPr>
                        <a:t>オープン価格</a:t>
                      </a:r>
                    </a:p>
                  </a:txBody>
                  <a:tcPr marL="63831" marR="63831" marT="31915" marB="319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7" name="表 16">
            <a:extLst>
              <a:ext uri="{FF2B5EF4-FFF2-40B4-BE49-F238E27FC236}">
                <a16:creationId xmlns:a16="http://schemas.microsoft.com/office/drawing/2014/main" id="{6C644096-952C-4657-A878-2308605A6298}"/>
              </a:ext>
            </a:extLst>
          </p:cNvPr>
          <p:cNvGraphicFramePr>
            <a:graphicFrameLocks noGrp="1"/>
          </p:cNvGraphicFramePr>
          <p:nvPr>
            <p:extLst>
              <p:ext uri="{D42A27DB-BD31-4B8C-83A1-F6EECF244321}">
                <p14:modId xmlns:p14="http://schemas.microsoft.com/office/powerpoint/2010/main" val="1367628482"/>
              </p:ext>
            </p:extLst>
          </p:nvPr>
        </p:nvGraphicFramePr>
        <p:xfrm>
          <a:off x="179457" y="2922100"/>
          <a:ext cx="6467498" cy="930290"/>
        </p:xfrm>
        <a:graphic>
          <a:graphicData uri="http://schemas.openxmlformats.org/drawingml/2006/table">
            <a:tbl>
              <a:tblPr firstRow="1" bandRow="1">
                <a:tableStyleId>{2D5ABB26-0587-4C30-8999-92F81FD0307C}</a:tableStyleId>
              </a:tblPr>
              <a:tblGrid>
                <a:gridCol w="1193561">
                  <a:extLst>
                    <a:ext uri="{9D8B030D-6E8A-4147-A177-3AD203B41FA5}">
                      <a16:colId xmlns:a16="http://schemas.microsoft.com/office/drawing/2014/main" val="20000"/>
                    </a:ext>
                  </a:extLst>
                </a:gridCol>
                <a:gridCol w="3914476">
                  <a:extLst>
                    <a:ext uri="{9D8B030D-6E8A-4147-A177-3AD203B41FA5}">
                      <a16:colId xmlns:a16="http://schemas.microsoft.com/office/drawing/2014/main" val="20001"/>
                    </a:ext>
                  </a:extLst>
                </a:gridCol>
                <a:gridCol w="1359461">
                  <a:extLst>
                    <a:ext uri="{9D8B030D-6E8A-4147-A177-3AD203B41FA5}">
                      <a16:colId xmlns:a16="http://schemas.microsoft.com/office/drawing/2014/main" val="20002"/>
                    </a:ext>
                  </a:extLst>
                </a:gridCol>
              </a:tblGrid>
              <a:tr h="155124">
                <a:tc>
                  <a:txBody>
                    <a:bodyPr/>
                    <a:lstStyle/>
                    <a:p>
                      <a:r>
                        <a:rPr kumimoji="1" lang="ja-JP" altLang="en-US" sz="800" b="0" dirty="0">
                          <a:latin typeface="游ゴシック" panose="020B0400000000000000" pitchFamily="50" charset="-128"/>
                          <a:ea typeface="游ゴシック" panose="020B0400000000000000" pitchFamily="50" charset="-128"/>
                        </a:rPr>
                        <a:t>製品名</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800" b="0" dirty="0">
                          <a:latin typeface="游ゴシック" panose="020B0400000000000000" pitchFamily="50" charset="-128"/>
                          <a:ea typeface="游ゴシック" panose="020B0400000000000000" pitchFamily="50" charset="-128"/>
                        </a:rPr>
                        <a:t>ピップエレキバン</a:t>
                      </a:r>
                      <a:r>
                        <a:rPr kumimoji="1" lang="en-US" altLang="ja-JP" sz="800" b="0" dirty="0">
                          <a:latin typeface="游ゴシック" panose="020B0400000000000000" pitchFamily="50" charset="-128"/>
                          <a:ea typeface="游ゴシック" panose="020B0400000000000000" pitchFamily="50" charset="-128"/>
                        </a:rPr>
                        <a:t>130</a:t>
                      </a:r>
                      <a:endParaRPr kumimoji="1" lang="ja-JP" altLang="en-US" sz="800" b="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kumimoji="1" lang="ja-JP" altLang="en-US" sz="500" b="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5124">
                <a:tc>
                  <a:txBody>
                    <a:bodyPr/>
                    <a:lstStyle/>
                    <a:p>
                      <a:r>
                        <a:rPr kumimoji="1" lang="ja-JP" altLang="en-US" sz="800" b="0" dirty="0">
                          <a:latin typeface="游ゴシック" panose="020B0400000000000000" pitchFamily="50" charset="-128"/>
                          <a:ea typeface="游ゴシック" panose="020B0400000000000000" pitchFamily="50" charset="-128"/>
                        </a:rPr>
                        <a:t>医療機器認証番号</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i="0" kern="1200" dirty="0">
                          <a:solidFill>
                            <a:schemeClr val="tx1"/>
                          </a:solidFill>
                          <a:effectLst/>
                          <a:latin typeface="游ゴシック" panose="020B0400000000000000" pitchFamily="50" charset="-128"/>
                          <a:ea typeface="游ゴシック" panose="020B0400000000000000" pitchFamily="50" charset="-128"/>
                          <a:cs typeface="+mn-cs"/>
                        </a:rPr>
                        <a:t>225AGBZX00030000</a:t>
                      </a:r>
                      <a:endParaRPr kumimoji="1" lang="ja-JP" altLang="en-US" sz="100" b="0" i="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5124">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磁束密度</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solidFill>
                            <a:schemeClr val="tx1"/>
                          </a:solidFill>
                          <a:latin typeface="游ゴシック" panose="020B0400000000000000" pitchFamily="50" charset="-128"/>
                          <a:ea typeface="游ゴシック" panose="020B0400000000000000" pitchFamily="50" charset="-128"/>
                        </a:rPr>
                        <a:t>130</a:t>
                      </a:r>
                      <a:r>
                        <a:rPr kumimoji="1" lang="ja-JP" altLang="en-US" sz="800" b="0" dirty="0">
                          <a:solidFill>
                            <a:schemeClr val="tx1"/>
                          </a:solidFill>
                          <a:latin typeface="游ゴシック" panose="020B0400000000000000" pitchFamily="50" charset="-128"/>
                          <a:ea typeface="游ゴシック" panose="020B0400000000000000" pitchFamily="50" charset="-128"/>
                        </a:rPr>
                        <a:t>ミリテスラ</a:t>
                      </a: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7927">
                <a:tc>
                  <a:txBody>
                    <a:bodyPr/>
                    <a:lstStyle/>
                    <a:p>
                      <a:r>
                        <a:rPr kumimoji="1" lang="ja-JP" altLang="en-US" sz="800" b="0" dirty="0">
                          <a:latin typeface="游ゴシック" panose="020B0400000000000000" pitchFamily="50" charset="-128"/>
                          <a:ea typeface="游ゴシック" panose="020B0400000000000000" pitchFamily="50" charset="-128"/>
                        </a:rPr>
                        <a:t>展開</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全</a:t>
                      </a:r>
                      <a:r>
                        <a:rPr lang="en-US" alt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4</a:t>
                      </a: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種（</a:t>
                      </a:r>
                      <a:r>
                        <a:rPr lang="en-US" sz="800" b="0" kern="100" dirty="0">
                          <a:effectLst/>
                          <a:latin typeface="游ゴシック" panose="020B0400000000000000" pitchFamily="50" charset="-128"/>
                          <a:ea typeface="游ゴシック" panose="020B0400000000000000" pitchFamily="50" charset="-128"/>
                          <a:cs typeface="Arial" panose="020B0604020202020204" pitchFamily="34" charset="0"/>
                        </a:rPr>
                        <a:t>12</a:t>
                      </a: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粒、</a:t>
                      </a:r>
                      <a:r>
                        <a:rPr lang="en-US" sz="800" b="0" kern="100" dirty="0">
                          <a:effectLst/>
                          <a:latin typeface="游ゴシック" panose="020B0400000000000000" pitchFamily="50" charset="-128"/>
                          <a:ea typeface="游ゴシック" panose="020B0400000000000000" pitchFamily="50" charset="-128"/>
                          <a:cs typeface="Arial" panose="020B0604020202020204" pitchFamily="34" charset="0"/>
                        </a:rPr>
                        <a:t>24</a:t>
                      </a: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粒、</a:t>
                      </a:r>
                      <a:r>
                        <a:rPr lang="en-US" sz="800" b="0" kern="100" dirty="0">
                          <a:effectLst/>
                          <a:latin typeface="游ゴシック" panose="020B0400000000000000" pitchFamily="50" charset="-128"/>
                          <a:ea typeface="游ゴシック" panose="020B0400000000000000" pitchFamily="50" charset="-128"/>
                          <a:cs typeface="Arial" panose="020B0604020202020204" pitchFamily="34" charset="0"/>
                        </a:rPr>
                        <a:t>48</a:t>
                      </a:r>
                      <a:r>
                        <a:rPr lang="ja-JP" altLang="en-US" sz="800" b="0" kern="100" dirty="0">
                          <a:effectLst/>
                          <a:latin typeface="游ゴシック" panose="020B0400000000000000" pitchFamily="50" charset="-128"/>
                          <a:ea typeface="游ゴシック" panose="020B0400000000000000" pitchFamily="50" charset="-128"/>
                          <a:cs typeface="Arial" panose="020B0604020202020204" pitchFamily="34" charset="0"/>
                        </a:rPr>
                        <a:t>粒、</a:t>
                      </a:r>
                      <a:r>
                        <a:rPr lang="en-US" alt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72</a:t>
                      </a: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粒</a:t>
                      </a:r>
                      <a:r>
                        <a:rPr lang="ja-JP" altLang="en-US" sz="800" b="0" kern="100" dirty="0">
                          <a:effectLst/>
                          <a:latin typeface="游ゴシック" panose="020B0400000000000000" pitchFamily="50" charset="-128"/>
                          <a:ea typeface="游ゴシック" panose="020B0400000000000000" pitchFamily="50" charset="-128"/>
                          <a:cs typeface="Arial" panose="020B0604020202020204" pitchFamily="34" charset="0"/>
                        </a:rPr>
                        <a:t>）</a:t>
                      </a:r>
                      <a:endParaRPr lang="ja-JP" sz="8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104" marR="4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55124">
                <a:tc>
                  <a:txBody>
                    <a:bodyPr/>
                    <a:lstStyle/>
                    <a:p>
                      <a:r>
                        <a:rPr kumimoji="1" lang="ja-JP" altLang="en-US" sz="800" b="0" dirty="0">
                          <a:latin typeface="游ゴシック" panose="020B0400000000000000" pitchFamily="50" charset="-128"/>
                          <a:ea typeface="游ゴシック" panose="020B0400000000000000" pitchFamily="50" charset="-128"/>
                        </a:rPr>
                        <a:t>製品特長</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b="0" dirty="0">
                          <a:latin typeface="游ゴシック" panose="020B0400000000000000" pitchFamily="50" charset="-128"/>
                          <a:ea typeface="游ゴシック" panose="020B0400000000000000" pitchFamily="50" charset="-128"/>
                        </a:rPr>
                        <a:t>シリーズで最も支持されている定番人気製品</a:t>
                      </a:r>
                      <a:endParaRPr kumimoji="1" lang="ja-JP" altLang="en-US" sz="800" b="0" dirty="0">
                        <a:solidFill>
                          <a:schemeClr val="tx1"/>
                        </a:solidFill>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8" name="図 17"/>
          <p:cNvPicPr preferRelativeResize="0">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696085" y="2018351"/>
            <a:ext cx="489900" cy="720000"/>
          </a:xfrm>
          <a:prstGeom prst="rect">
            <a:avLst/>
          </a:prstGeom>
        </p:spPr>
      </p:pic>
      <p:pic>
        <p:nvPicPr>
          <p:cNvPr id="19" name="図 18"/>
          <p:cNvPicPr preferRelativeResize="0">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99352" y="3037073"/>
            <a:ext cx="489520" cy="720000"/>
          </a:xfrm>
          <a:prstGeom prst="rect">
            <a:avLst/>
          </a:prstGeom>
        </p:spPr>
      </p:pic>
      <p:pic>
        <p:nvPicPr>
          <p:cNvPr id="20" name="図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979" y="1034720"/>
            <a:ext cx="475525" cy="699428"/>
          </a:xfrm>
          <a:prstGeom prst="rect">
            <a:avLst/>
          </a:prstGeom>
        </p:spPr>
      </p:pic>
      <p:graphicFrame>
        <p:nvGraphicFramePr>
          <p:cNvPr id="21" name="表 20">
            <a:extLst>
              <a:ext uri="{FF2B5EF4-FFF2-40B4-BE49-F238E27FC236}">
                <a16:creationId xmlns:a16="http://schemas.microsoft.com/office/drawing/2014/main" id="{ECA96793-E99C-4B56-B86F-C352DF83E235}"/>
              </a:ext>
            </a:extLst>
          </p:cNvPr>
          <p:cNvGraphicFramePr>
            <a:graphicFrameLocks noGrp="1"/>
          </p:cNvGraphicFramePr>
          <p:nvPr>
            <p:extLst>
              <p:ext uri="{D42A27DB-BD31-4B8C-83A1-F6EECF244321}">
                <p14:modId xmlns:p14="http://schemas.microsoft.com/office/powerpoint/2010/main" val="2995702596"/>
              </p:ext>
            </p:extLst>
          </p:nvPr>
        </p:nvGraphicFramePr>
        <p:xfrm>
          <a:off x="173329" y="3911856"/>
          <a:ext cx="6467498" cy="1052210"/>
        </p:xfrm>
        <a:graphic>
          <a:graphicData uri="http://schemas.openxmlformats.org/drawingml/2006/table">
            <a:tbl>
              <a:tblPr firstRow="1" bandRow="1">
                <a:tableStyleId>{2D5ABB26-0587-4C30-8999-92F81FD0307C}</a:tableStyleId>
              </a:tblPr>
              <a:tblGrid>
                <a:gridCol w="1193561">
                  <a:extLst>
                    <a:ext uri="{9D8B030D-6E8A-4147-A177-3AD203B41FA5}">
                      <a16:colId xmlns:a16="http://schemas.microsoft.com/office/drawing/2014/main" val="20000"/>
                    </a:ext>
                  </a:extLst>
                </a:gridCol>
                <a:gridCol w="3914476">
                  <a:extLst>
                    <a:ext uri="{9D8B030D-6E8A-4147-A177-3AD203B41FA5}">
                      <a16:colId xmlns:a16="http://schemas.microsoft.com/office/drawing/2014/main" val="20001"/>
                    </a:ext>
                  </a:extLst>
                </a:gridCol>
                <a:gridCol w="1359461">
                  <a:extLst>
                    <a:ext uri="{9D8B030D-6E8A-4147-A177-3AD203B41FA5}">
                      <a16:colId xmlns:a16="http://schemas.microsoft.com/office/drawing/2014/main" val="20002"/>
                    </a:ext>
                  </a:extLst>
                </a:gridCol>
              </a:tblGrid>
              <a:tr h="155124">
                <a:tc>
                  <a:txBody>
                    <a:bodyPr/>
                    <a:lstStyle/>
                    <a:p>
                      <a:r>
                        <a:rPr kumimoji="1" lang="ja-JP" altLang="en-US" sz="800" b="0" dirty="0">
                          <a:latin typeface="游ゴシック" panose="020B0400000000000000" pitchFamily="50" charset="-128"/>
                          <a:ea typeface="游ゴシック" panose="020B0400000000000000" pitchFamily="50" charset="-128"/>
                        </a:rPr>
                        <a:t>製品名</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800" b="0" dirty="0">
                          <a:latin typeface="游ゴシック" panose="020B0400000000000000" pitchFamily="50" charset="-128"/>
                          <a:ea typeface="游ゴシック" panose="020B0400000000000000" pitchFamily="50" charset="-128"/>
                        </a:rPr>
                        <a:t>ピップエレキバン</a:t>
                      </a:r>
                      <a:r>
                        <a:rPr kumimoji="1" lang="en-US" altLang="ja-JP" sz="800" b="0" dirty="0">
                          <a:latin typeface="游ゴシック" panose="020B0400000000000000" pitchFamily="50" charset="-128"/>
                          <a:ea typeface="游ゴシック" panose="020B0400000000000000" pitchFamily="50" charset="-128"/>
                        </a:rPr>
                        <a:t>MAX200</a:t>
                      </a:r>
                      <a:endParaRPr kumimoji="1" lang="ja-JP" altLang="en-US" sz="800" b="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kumimoji="1" lang="ja-JP" altLang="en-US" sz="500" b="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5124">
                <a:tc>
                  <a:txBody>
                    <a:bodyPr/>
                    <a:lstStyle/>
                    <a:p>
                      <a:r>
                        <a:rPr kumimoji="1" lang="ja-JP" altLang="en-US" sz="800" b="0" dirty="0">
                          <a:latin typeface="游ゴシック" panose="020B0400000000000000" pitchFamily="50" charset="-128"/>
                          <a:ea typeface="游ゴシック" panose="020B0400000000000000" pitchFamily="50" charset="-128"/>
                        </a:rPr>
                        <a:t>医療機器認証番号</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i="0" kern="1200" dirty="0">
                          <a:solidFill>
                            <a:schemeClr val="tx1"/>
                          </a:solidFill>
                          <a:effectLst/>
                          <a:latin typeface="游ゴシック" panose="020B0400000000000000" pitchFamily="50" charset="-128"/>
                          <a:ea typeface="游ゴシック" panose="020B0400000000000000" pitchFamily="50" charset="-128"/>
                          <a:cs typeface="+mn-cs"/>
                        </a:rPr>
                        <a:t>228AGBZX00091000</a:t>
                      </a:r>
                      <a:endParaRPr kumimoji="1" lang="ja-JP" altLang="en-US" sz="800" b="0" i="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5124">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磁束密度</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solidFill>
                            <a:schemeClr val="tx1"/>
                          </a:solidFill>
                          <a:latin typeface="游ゴシック" panose="020B0400000000000000" pitchFamily="50" charset="-128"/>
                          <a:ea typeface="游ゴシック" panose="020B0400000000000000" pitchFamily="50" charset="-128"/>
                        </a:rPr>
                        <a:t>200</a:t>
                      </a:r>
                      <a:r>
                        <a:rPr kumimoji="1" lang="ja-JP" altLang="en-US" sz="800" b="0" dirty="0">
                          <a:solidFill>
                            <a:schemeClr val="tx1"/>
                          </a:solidFill>
                          <a:latin typeface="游ゴシック" panose="020B0400000000000000" pitchFamily="50" charset="-128"/>
                          <a:ea typeface="游ゴシック" panose="020B0400000000000000" pitchFamily="50" charset="-128"/>
                        </a:rPr>
                        <a:t>ミリテスラ</a:t>
                      </a: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5124">
                <a:tc>
                  <a:txBody>
                    <a:bodyPr/>
                    <a:lstStyle/>
                    <a:p>
                      <a:r>
                        <a:rPr kumimoji="1" lang="ja-JP" altLang="en-US" sz="800" b="0" dirty="0">
                          <a:latin typeface="游ゴシック" panose="020B0400000000000000" pitchFamily="50" charset="-128"/>
                          <a:ea typeface="游ゴシック" panose="020B0400000000000000" pitchFamily="50" charset="-128"/>
                        </a:rPr>
                        <a:t>展開</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全</a:t>
                      </a:r>
                      <a:r>
                        <a:rPr lang="en-US" alt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3</a:t>
                      </a: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種（</a:t>
                      </a:r>
                      <a:r>
                        <a:rPr lang="en-US" sz="800" b="0" kern="100" dirty="0">
                          <a:effectLst/>
                          <a:latin typeface="游ゴシック" panose="020B0400000000000000" pitchFamily="50" charset="-128"/>
                          <a:ea typeface="游ゴシック" panose="020B0400000000000000" pitchFamily="50" charset="-128"/>
                          <a:cs typeface="Arial" panose="020B0604020202020204" pitchFamily="34" charset="0"/>
                        </a:rPr>
                        <a:t>12</a:t>
                      </a: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粒、</a:t>
                      </a:r>
                      <a:r>
                        <a:rPr lang="en-US" sz="800" b="0" kern="100" dirty="0">
                          <a:effectLst/>
                          <a:latin typeface="游ゴシック" panose="020B0400000000000000" pitchFamily="50" charset="-128"/>
                          <a:ea typeface="游ゴシック" panose="020B0400000000000000" pitchFamily="50" charset="-128"/>
                          <a:cs typeface="Arial" panose="020B0604020202020204" pitchFamily="34" charset="0"/>
                        </a:rPr>
                        <a:t>24</a:t>
                      </a: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粒</a:t>
                      </a:r>
                      <a:r>
                        <a:rPr lang="ja-JP" altLang="en-US" sz="800" b="0" kern="100" dirty="0">
                          <a:effectLst/>
                          <a:latin typeface="游ゴシック" panose="020B0400000000000000" pitchFamily="50" charset="-128"/>
                          <a:ea typeface="游ゴシック" panose="020B0400000000000000" pitchFamily="50" charset="-128"/>
                          <a:cs typeface="Arial" panose="020B0604020202020204" pitchFamily="34" charset="0"/>
                        </a:rPr>
                        <a:t>、</a:t>
                      </a:r>
                      <a:r>
                        <a:rPr lang="en-US" alt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48</a:t>
                      </a:r>
                      <a:r>
                        <a:rPr lang="ja-JP" altLang="en-US" sz="800" b="0" kern="100" dirty="0">
                          <a:effectLst/>
                          <a:latin typeface="游ゴシック" panose="020B0400000000000000" pitchFamily="50" charset="-128"/>
                          <a:ea typeface="游ゴシック" panose="020B0400000000000000" pitchFamily="50" charset="-128"/>
                          <a:cs typeface="Arial" panose="020B0604020202020204" pitchFamily="34" charset="0"/>
                        </a:rPr>
                        <a:t>粒</a:t>
                      </a: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a:t>
                      </a:r>
                      <a:endParaRPr lang="ja-JP" sz="8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104" marR="4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55124">
                <a:tc>
                  <a:txBody>
                    <a:bodyPr/>
                    <a:lstStyle/>
                    <a:p>
                      <a:r>
                        <a:rPr kumimoji="1" lang="ja-JP" altLang="en-US" sz="800" b="0" dirty="0">
                          <a:latin typeface="游ゴシック" panose="020B0400000000000000" pitchFamily="50" charset="-128"/>
                          <a:ea typeface="游ゴシック" panose="020B0400000000000000" pitchFamily="50" charset="-128"/>
                        </a:rPr>
                        <a:t>製品特長</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b="0" dirty="0">
                          <a:latin typeface="游ゴシック" panose="020B0400000000000000" pitchFamily="50" charset="-128"/>
                          <a:ea typeface="游ゴシック" panose="020B0400000000000000" pitchFamily="50" charset="-128"/>
                        </a:rPr>
                        <a:t>シリーズ最大の磁束密度。大型円錐磁石で広い範囲に磁気が作用</a:t>
                      </a:r>
                      <a:endParaRPr lang="en-US" altLang="ja-JP" sz="800" b="0" dirty="0">
                        <a:latin typeface="游ゴシック" panose="020B0400000000000000" pitchFamily="50" charset="-128"/>
                        <a:ea typeface="游ゴシック" panose="020B0400000000000000" pitchFamily="50" charset="-128"/>
                      </a:endParaRPr>
                    </a:p>
                    <a:p>
                      <a:r>
                        <a:rPr lang="ja-JP" altLang="en-US" sz="800" b="0" dirty="0">
                          <a:latin typeface="游ゴシック" panose="020B0400000000000000" pitchFamily="50" charset="-128"/>
                          <a:ea typeface="游ゴシック" panose="020B0400000000000000" pitchFamily="50" charset="-128"/>
                        </a:rPr>
                        <a:t>頑固なコリに効く</a:t>
                      </a:r>
                      <a:endParaRPr kumimoji="1" lang="ja-JP" altLang="en-US" sz="800" b="0" dirty="0">
                        <a:solidFill>
                          <a:schemeClr val="tx1"/>
                        </a:solidFill>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22" name="図 21"/>
          <p:cNvPicPr preferRelativeResize="0">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684822" y="4053922"/>
            <a:ext cx="489900" cy="720000"/>
          </a:xfrm>
          <a:prstGeom prst="rect">
            <a:avLst/>
          </a:prstGeom>
        </p:spPr>
      </p:pic>
      <p:graphicFrame>
        <p:nvGraphicFramePr>
          <p:cNvPr id="42" name="表 41"/>
          <p:cNvGraphicFramePr>
            <a:graphicFrameLocks noGrp="1"/>
          </p:cNvGraphicFramePr>
          <p:nvPr>
            <p:extLst>
              <p:ext uri="{D42A27DB-BD31-4B8C-83A1-F6EECF244321}">
                <p14:modId xmlns:p14="http://schemas.microsoft.com/office/powerpoint/2010/main" val="2579133119"/>
              </p:ext>
            </p:extLst>
          </p:nvPr>
        </p:nvGraphicFramePr>
        <p:xfrm>
          <a:off x="173329" y="5023532"/>
          <a:ext cx="6467498" cy="1174130"/>
        </p:xfrm>
        <a:graphic>
          <a:graphicData uri="http://schemas.openxmlformats.org/drawingml/2006/table">
            <a:tbl>
              <a:tblPr firstRow="1" bandRow="1">
                <a:tableStyleId>{2D5ABB26-0587-4C30-8999-92F81FD0307C}</a:tableStyleId>
              </a:tblPr>
              <a:tblGrid>
                <a:gridCol w="1193561">
                  <a:extLst>
                    <a:ext uri="{9D8B030D-6E8A-4147-A177-3AD203B41FA5}">
                      <a16:colId xmlns:a16="http://schemas.microsoft.com/office/drawing/2014/main" val="20000"/>
                    </a:ext>
                  </a:extLst>
                </a:gridCol>
                <a:gridCol w="3914476">
                  <a:extLst>
                    <a:ext uri="{9D8B030D-6E8A-4147-A177-3AD203B41FA5}">
                      <a16:colId xmlns:a16="http://schemas.microsoft.com/office/drawing/2014/main" val="20001"/>
                    </a:ext>
                  </a:extLst>
                </a:gridCol>
                <a:gridCol w="1359461">
                  <a:extLst>
                    <a:ext uri="{9D8B030D-6E8A-4147-A177-3AD203B41FA5}">
                      <a16:colId xmlns:a16="http://schemas.microsoft.com/office/drawing/2014/main" val="20002"/>
                    </a:ext>
                  </a:extLst>
                </a:gridCol>
              </a:tblGrid>
              <a:tr h="0">
                <a:tc>
                  <a:txBody>
                    <a:bodyPr/>
                    <a:lstStyle/>
                    <a:p>
                      <a:r>
                        <a:rPr kumimoji="1" lang="ja-JP" altLang="en-US" sz="800" b="0" dirty="0">
                          <a:latin typeface="游ゴシック" panose="020B0400000000000000" pitchFamily="50" charset="-128"/>
                          <a:ea typeface="游ゴシック" panose="020B0400000000000000" pitchFamily="50" charset="-128"/>
                        </a:rPr>
                        <a:t>製品名</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800" b="0" dirty="0">
                          <a:latin typeface="游ゴシック" panose="020B0400000000000000" pitchFamily="50" charset="-128"/>
                          <a:ea typeface="游ゴシック" panose="020B0400000000000000" pitchFamily="50" charset="-128"/>
                        </a:rPr>
                        <a:t>ピップエレキバン</a:t>
                      </a:r>
                      <a:r>
                        <a:rPr kumimoji="1" lang="en-US" altLang="ja-JP" sz="800" b="0" dirty="0">
                          <a:latin typeface="游ゴシック" panose="020B0400000000000000" pitchFamily="50" charset="-128"/>
                          <a:ea typeface="游ゴシック" panose="020B0400000000000000" pitchFamily="50" charset="-128"/>
                        </a:rPr>
                        <a:t>for</a:t>
                      </a:r>
                      <a:r>
                        <a:rPr kumimoji="1" lang="en-US" altLang="ja-JP" sz="800" b="0" baseline="0" dirty="0">
                          <a:latin typeface="游ゴシック" panose="020B0400000000000000" pitchFamily="50" charset="-128"/>
                          <a:ea typeface="游ゴシック" panose="020B0400000000000000" pitchFamily="50" charset="-128"/>
                        </a:rPr>
                        <a:t> mama</a:t>
                      </a:r>
                      <a:endParaRPr kumimoji="1" lang="ja-JP" altLang="en-US" sz="800" b="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kumimoji="1" lang="ja-JP" altLang="en-US" sz="500" b="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5124">
                <a:tc>
                  <a:txBody>
                    <a:bodyPr/>
                    <a:lstStyle/>
                    <a:p>
                      <a:r>
                        <a:rPr kumimoji="1" lang="ja-JP" altLang="en-US" sz="800" b="0" dirty="0">
                          <a:latin typeface="游ゴシック" panose="020B0400000000000000" pitchFamily="50" charset="-128"/>
                          <a:ea typeface="游ゴシック" panose="020B0400000000000000" pitchFamily="50" charset="-128"/>
                        </a:rPr>
                        <a:t>医療機器認証番号</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kumimoji="1" lang="en-US" altLang="ja-JP" sz="800" b="0" i="0" kern="1200" dirty="0">
                          <a:solidFill>
                            <a:schemeClr val="tx1"/>
                          </a:solidFill>
                          <a:effectLst/>
                          <a:latin typeface="游ゴシック" panose="020B0400000000000000" pitchFamily="50" charset="-128"/>
                          <a:ea typeface="游ゴシック" panose="020B0400000000000000" pitchFamily="50" charset="-128"/>
                          <a:cs typeface="+mn-cs"/>
                        </a:rPr>
                        <a:t>228AGBZX00091000</a:t>
                      </a:r>
                      <a:endParaRPr kumimoji="1" lang="ja-JP" altLang="en-US" sz="800" b="0" i="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5124">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磁束密度</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solidFill>
                            <a:schemeClr val="tx1"/>
                          </a:solidFill>
                          <a:latin typeface="游ゴシック" panose="020B0400000000000000" pitchFamily="50" charset="-128"/>
                          <a:ea typeface="游ゴシック" panose="020B0400000000000000" pitchFamily="50" charset="-128"/>
                        </a:rPr>
                        <a:t>200</a:t>
                      </a:r>
                      <a:r>
                        <a:rPr kumimoji="1" lang="ja-JP" altLang="en-US" sz="800" b="0" dirty="0">
                          <a:solidFill>
                            <a:schemeClr val="tx1"/>
                          </a:solidFill>
                          <a:latin typeface="游ゴシック" panose="020B0400000000000000" pitchFamily="50" charset="-128"/>
                          <a:ea typeface="游ゴシック" panose="020B0400000000000000" pitchFamily="50" charset="-128"/>
                        </a:rPr>
                        <a:t>ミリテスラ</a:t>
                      </a: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5124">
                <a:tc>
                  <a:txBody>
                    <a:bodyPr/>
                    <a:lstStyle/>
                    <a:p>
                      <a:r>
                        <a:rPr kumimoji="1" lang="ja-JP" altLang="en-US" sz="800" b="0" dirty="0">
                          <a:latin typeface="游ゴシック" panose="020B0400000000000000" pitchFamily="50" charset="-128"/>
                          <a:ea typeface="游ゴシック" panose="020B0400000000000000" pitchFamily="50" charset="-128"/>
                        </a:rPr>
                        <a:t>展開</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全</a:t>
                      </a:r>
                      <a:r>
                        <a:rPr lang="en-US" alt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1</a:t>
                      </a: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種（</a:t>
                      </a:r>
                      <a:r>
                        <a:rPr lang="en-US" sz="800" b="0" kern="100" dirty="0">
                          <a:effectLst/>
                          <a:latin typeface="游ゴシック" panose="020B0400000000000000" pitchFamily="50" charset="-128"/>
                          <a:ea typeface="游ゴシック" panose="020B0400000000000000" pitchFamily="50" charset="-128"/>
                          <a:cs typeface="Arial" panose="020B0604020202020204" pitchFamily="34" charset="0"/>
                        </a:rPr>
                        <a:t>12</a:t>
                      </a:r>
                      <a:r>
                        <a:rPr 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粒）</a:t>
                      </a:r>
                      <a:endParaRPr lang="ja-JP" sz="8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104" marR="4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55124">
                <a:tc>
                  <a:txBody>
                    <a:bodyPr/>
                    <a:lstStyle/>
                    <a:p>
                      <a:r>
                        <a:rPr kumimoji="1" lang="ja-JP" altLang="en-US" sz="800" b="0" dirty="0">
                          <a:latin typeface="游ゴシック" panose="020B0400000000000000" pitchFamily="50" charset="-128"/>
                          <a:ea typeface="游ゴシック" panose="020B0400000000000000" pitchFamily="50" charset="-128"/>
                        </a:rPr>
                        <a:t>製品特長</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b="0" dirty="0">
                          <a:latin typeface="游ゴシック" panose="020B0400000000000000" pitchFamily="50" charset="-128"/>
                          <a:ea typeface="游ゴシック" panose="020B0400000000000000" pitchFamily="50" charset="-128"/>
                        </a:rPr>
                        <a:t>目立ちにくいカラー</a:t>
                      </a:r>
                      <a:r>
                        <a:rPr lang="en-US" altLang="ja-JP" sz="800" b="0" dirty="0">
                          <a:latin typeface="游ゴシック" panose="020B0400000000000000" pitchFamily="50" charset="-128"/>
                          <a:ea typeface="游ゴシック" panose="020B0400000000000000" pitchFamily="50" charset="-128"/>
                        </a:rPr>
                        <a:t>※</a:t>
                      </a:r>
                      <a:r>
                        <a:rPr lang="ja-JP" altLang="en-US" sz="800" b="0" dirty="0">
                          <a:latin typeface="游ゴシック" panose="020B0400000000000000" pitchFamily="50" charset="-128"/>
                          <a:ea typeface="游ゴシック" panose="020B0400000000000000" pitchFamily="50" charset="-128"/>
                        </a:rPr>
                        <a:t>の磁石を採用</a:t>
                      </a:r>
                      <a:endParaRPr lang="en-US" altLang="ja-JP" sz="800" b="0" dirty="0">
                        <a:latin typeface="游ゴシック" panose="020B0400000000000000" pitchFamily="50" charset="-128"/>
                        <a:ea typeface="游ゴシック" panose="020B0400000000000000" pitchFamily="50" charset="-128"/>
                      </a:endParaRPr>
                    </a:p>
                    <a:p>
                      <a:r>
                        <a:rPr lang="ja-JP" altLang="en-US" sz="800" b="0" dirty="0">
                          <a:latin typeface="游ゴシック" panose="020B0400000000000000" pitchFamily="50" charset="-128"/>
                          <a:ea typeface="游ゴシック" panose="020B0400000000000000" pitchFamily="50" charset="-128"/>
                        </a:rPr>
                        <a:t>乳幼児が開けにくいパッケージ でコリにお困りのママに</a:t>
                      </a:r>
                      <a:endParaRPr lang="en-US" altLang="ja-JP" sz="800" b="0" dirty="0">
                        <a:latin typeface="游ゴシック" panose="020B0400000000000000" pitchFamily="50" charset="-128"/>
                        <a:ea typeface="游ゴシック" panose="020B0400000000000000" pitchFamily="50" charset="-128"/>
                      </a:endParaRPr>
                    </a:p>
                    <a:p>
                      <a:r>
                        <a:rPr lang="en-US" altLang="ja-JP" sz="800" b="0" dirty="0">
                          <a:latin typeface="游ゴシック" panose="020B0400000000000000" pitchFamily="50" charset="-128"/>
                          <a:ea typeface="游ゴシック" panose="020B0400000000000000" pitchFamily="50" charset="-128"/>
                        </a:rPr>
                        <a:t>※</a:t>
                      </a:r>
                      <a:r>
                        <a:rPr lang="ja-JP" altLang="en-US" sz="800" b="0" dirty="0">
                          <a:latin typeface="游ゴシック" panose="020B0400000000000000" pitchFamily="50" charset="-128"/>
                          <a:ea typeface="游ゴシック" panose="020B0400000000000000" pitchFamily="50" charset="-128"/>
                        </a:rPr>
                        <a:t>製法により多少の色のバラつきがあります</a:t>
                      </a:r>
                      <a:endParaRPr kumimoji="1" lang="ja-JP" altLang="en-US" sz="800" b="0" dirty="0">
                        <a:solidFill>
                          <a:schemeClr val="tx1"/>
                        </a:solidFill>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3" name="テキスト ボックス 8"/>
          <p:cNvSpPr txBox="1"/>
          <p:nvPr/>
        </p:nvSpPr>
        <p:spPr>
          <a:xfrm>
            <a:off x="5446773" y="5938628"/>
            <a:ext cx="1120670" cy="3189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sz="6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販売名　</a:t>
            </a:r>
          </a:p>
          <a:p>
            <a:pPr>
              <a:spcAft>
                <a:spcPts val="0"/>
              </a:spcAft>
            </a:pPr>
            <a:r>
              <a:rPr lang="ja-JP" sz="6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ピップエレキバン</a:t>
            </a:r>
            <a:r>
              <a:rPr lang="en-US" sz="6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MAX200</a:t>
            </a:r>
            <a:endParaRPr lang="ja-JP" sz="6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pic>
        <p:nvPicPr>
          <p:cNvPr id="44" name="図 43"/>
          <p:cNvPicPr preferRelativeResize="0">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680792" y="5172029"/>
            <a:ext cx="489900" cy="720000"/>
          </a:xfrm>
          <a:prstGeom prst="rect">
            <a:avLst/>
          </a:prstGeom>
        </p:spPr>
      </p:pic>
      <p:graphicFrame>
        <p:nvGraphicFramePr>
          <p:cNvPr id="26" name="表 25"/>
          <p:cNvGraphicFramePr>
            <a:graphicFrameLocks noGrp="1"/>
          </p:cNvGraphicFramePr>
          <p:nvPr>
            <p:extLst>
              <p:ext uri="{D42A27DB-BD31-4B8C-83A1-F6EECF244321}">
                <p14:modId xmlns:p14="http://schemas.microsoft.com/office/powerpoint/2010/main" val="120553571"/>
              </p:ext>
            </p:extLst>
          </p:nvPr>
        </p:nvGraphicFramePr>
        <p:xfrm>
          <a:off x="173600" y="6252722"/>
          <a:ext cx="6467498" cy="1052210"/>
        </p:xfrm>
        <a:graphic>
          <a:graphicData uri="http://schemas.openxmlformats.org/drawingml/2006/table">
            <a:tbl>
              <a:tblPr firstRow="1" bandRow="1">
                <a:tableStyleId>{2D5ABB26-0587-4C30-8999-92F81FD0307C}</a:tableStyleId>
              </a:tblPr>
              <a:tblGrid>
                <a:gridCol w="1182547">
                  <a:extLst>
                    <a:ext uri="{9D8B030D-6E8A-4147-A177-3AD203B41FA5}">
                      <a16:colId xmlns:a16="http://schemas.microsoft.com/office/drawing/2014/main" val="20000"/>
                    </a:ext>
                  </a:extLst>
                </a:gridCol>
                <a:gridCol w="3925490">
                  <a:extLst>
                    <a:ext uri="{9D8B030D-6E8A-4147-A177-3AD203B41FA5}">
                      <a16:colId xmlns:a16="http://schemas.microsoft.com/office/drawing/2014/main" val="20001"/>
                    </a:ext>
                  </a:extLst>
                </a:gridCol>
                <a:gridCol w="1359461">
                  <a:extLst>
                    <a:ext uri="{9D8B030D-6E8A-4147-A177-3AD203B41FA5}">
                      <a16:colId xmlns:a16="http://schemas.microsoft.com/office/drawing/2014/main" val="20002"/>
                    </a:ext>
                  </a:extLst>
                </a:gridCol>
              </a:tblGrid>
              <a:tr h="155124">
                <a:tc>
                  <a:txBody>
                    <a:bodyPr/>
                    <a:lstStyle/>
                    <a:p>
                      <a:r>
                        <a:rPr kumimoji="1" lang="ja-JP" altLang="en-US" sz="800" b="0">
                          <a:latin typeface="游ゴシック" panose="020B0400000000000000" pitchFamily="50" charset="-128"/>
                          <a:ea typeface="游ゴシック" panose="020B0400000000000000" pitchFamily="50" charset="-128"/>
                        </a:rPr>
                        <a:t>製品名</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800" b="0" dirty="0">
                          <a:latin typeface="游ゴシック" panose="020B0400000000000000" pitchFamily="50" charset="-128"/>
                          <a:ea typeface="游ゴシック" panose="020B0400000000000000" pitchFamily="50" charset="-128"/>
                        </a:rPr>
                        <a:t>ピップエレキバン足裏バンド</a:t>
                      </a: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kumimoji="1" lang="ja-JP" altLang="en-US" sz="500" b="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5124">
                <a:tc>
                  <a:txBody>
                    <a:bodyPr/>
                    <a:lstStyle/>
                    <a:p>
                      <a:r>
                        <a:rPr kumimoji="1" lang="ja-JP" altLang="en-US" sz="800" b="0">
                          <a:latin typeface="游ゴシック" panose="020B0400000000000000" pitchFamily="50" charset="-128"/>
                          <a:ea typeface="游ゴシック" panose="020B0400000000000000" pitchFamily="50" charset="-128"/>
                        </a:rPr>
                        <a:t>医療機器認証番号</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i="0" kern="1200">
                          <a:solidFill>
                            <a:schemeClr val="tx1"/>
                          </a:solidFill>
                          <a:effectLst/>
                          <a:latin typeface="游ゴシック" panose="020B0400000000000000" pitchFamily="50" charset="-128"/>
                          <a:ea typeface="游ゴシック" panose="020B0400000000000000" pitchFamily="50" charset="-128"/>
                          <a:cs typeface="+mn-cs"/>
                        </a:rPr>
                        <a:t>231AGBZX00003000</a:t>
                      </a:r>
                      <a:endParaRPr kumimoji="1" lang="ja-JP" altLang="en-US" sz="800" b="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5124">
                <a:tc>
                  <a:txBody>
                    <a:bodyPr/>
                    <a:lstStyle/>
                    <a:p>
                      <a:r>
                        <a:rPr kumimoji="1" lang="ja-JP" altLang="en-US" sz="800" b="0">
                          <a:solidFill>
                            <a:schemeClr val="tx1"/>
                          </a:solidFill>
                          <a:latin typeface="游ゴシック" panose="020B0400000000000000" pitchFamily="50" charset="-128"/>
                          <a:ea typeface="游ゴシック" panose="020B0400000000000000" pitchFamily="50" charset="-128"/>
                        </a:rPr>
                        <a:t>磁束密度</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solidFill>
                            <a:schemeClr val="tx1"/>
                          </a:solidFill>
                          <a:latin typeface="游ゴシック" panose="020B0400000000000000" pitchFamily="50" charset="-128"/>
                          <a:ea typeface="游ゴシック" panose="020B0400000000000000" pitchFamily="50" charset="-128"/>
                        </a:rPr>
                        <a:t>130</a:t>
                      </a:r>
                      <a:r>
                        <a:rPr kumimoji="1" lang="ja-JP" altLang="en-US" sz="800" b="0" dirty="0">
                          <a:solidFill>
                            <a:schemeClr val="tx1"/>
                          </a:solidFill>
                          <a:latin typeface="游ゴシック" panose="020B0400000000000000" pitchFamily="50" charset="-128"/>
                          <a:ea typeface="游ゴシック" panose="020B0400000000000000" pitchFamily="50" charset="-128"/>
                        </a:rPr>
                        <a:t>ミリテスラ</a:t>
                      </a: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5124">
                <a:tc>
                  <a:txBody>
                    <a:bodyPr/>
                    <a:lstStyle/>
                    <a:p>
                      <a:r>
                        <a:rPr kumimoji="1" lang="ja-JP" altLang="en-US" sz="800" b="0">
                          <a:latin typeface="游ゴシック" panose="020B0400000000000000" pitchFamily="50" charset="-128"/>
                          <a:ea typeface="游ゴシック" panose="020B0400000000000000" pitchFamily="50" charset="-128"/>
                        </a:rPr>
                        <a:t>足のサイズ</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ja-JP" sz="8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22</a:t>
                      </a:r>
                      <a:r>
                        <a:rPr lang="ja-JP" altLang="en-US" sz="8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8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25</a:t>
                      </a:r>
                      <a:r>
                        <a:rPr lang="ja-JP" altLang="en-US" sz="8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8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104" marR="4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55124">
                <a:tc>
                  <a:txBody>
                    <a:bodyPr/>
                    <a:lstStyle/>
                    <a:p>
                      <a:r>
                        <a:rPr kumimoji="1" lang="ja-JP" altLang="en-US" sz="800" b="0">
                          <a:latin typeface="游ゴシック" panose="020B0400000000000000" pitchFamily="50" charset="-128"/>
                          <a:ea typeface="游ゴシック" panose="020B0400000000000000" pitchFamily="50" charset="-128"/>
                        </a:rPr>
                        <a:t>製品特長</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b="0" dirty="0">
                          <a:latin typeface="游ゴシック" panose="020B0400000000000000" pitchFamily="50" charset="-128"/>
                          <a:ea typeface="游ゴシック" panose="020B0400000000000000" pitchFamily="50" charset="-128"/>
                        </a:rPr>
                        <a:t>寝ている間につけておくだけで、足裏のコリ・はりを手軽にケア。</a:t>
                      </a:r>
                      <a:endParaRPr lang="en-US" altLang="ja-JP" sz="800" b="0" dirty="0">
                        <a:latin typeface="游ゴシック" panose="020B0400000000000000" pitchFamily="50" charset="-128"/>
                        <a:ea typeface="游ゴシック" panose="020B0400000000000000" pitchFamily="50" charset="-128"/>
                      </a:endParaRPr>
                    </a:p>
                    <a:p>
                      <a:r>
                        <a:rPr lang="ja-JP" altLang="en-US" sz="800" b="0" dirty="0">
                          <a:latin typeface="游ゴシック" panose="020B0400000000000000" pitchFamily="50" charset="-128"/>
                          <a:ea typeface="游ゴシック" panose="020B0400000000000000" pitchFamily="50" charset="-128"/>
                        </a:rPr>
                        <a:t>ググっとクッションで、歩くたびに足裏を刺激</a:t>
                      </a:r>
                      <a:endParaRPr kumimoji="1" lang="ja-JP" altLang="en-US" sz="800" b="0" dirty="0">
                        <a:solidFill>
                          <a:schemeClr val="tx1"/>
                        </a:solidFill>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a:solidFill>
                          <a:schemeClr val="tx1"/>
                        </a:solidFill>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2040937016"/>
              </p:ext>
            </p:extLst>
          </p:nvPr>
        </p:nvGraphicFramePr>
        <p:xfrm>
          <a:off x="183864" y="7370966"/>
          <a:ext cx="6467498" cy="1052210"/>
        </p:xfrm>
        <a:graphic>
          <a:graphicData uri="http://schemas.openxmlformats.org/drawingml/2006/table">
            <a:tbl>
              <a:tblPr firstRow="1" bandRow="1">
                <a:tableStyleId>{2D5ABB26-0587-4C30-8999-92F81FD0307C}</a:tableStyleId>
              </a:tblPr>
              <a:tblGrid>
                <a:gridCol w="1193561">
                  <a:extLst>
                    <a:ext uri="{9D8B030D-6E8A-4147-A177-3AD203B41FA5}">
                      <a16:colId xmlns:a16="http://schemas.microsoft.com/office/drawing/2014/main" val="20000"/>
                    </a:ext>
                  </a:extLst>
                </a:gridCol>
                <a:gridCol w="3914476">
                  <a:extLst>
                    <a:ext uri="{9D8B030D-6E8A-4147-A177-3AD203B41FA5}">
                      <a16:colId xmlns:a16="http://schemas.microsoft.com/office/drawing/2014/main" val="20001"/>
                    </a:ext>
                  </a:extLst>
                </a:gridCol>
                <a:gridCol w="1359461">
                  <a:extLst>
                    <a:ext uri="{9D8B030D-6E8A-4147-A177-3AD203B41FA5}">
                      <a16:colId xmlns:a16="http://schemas.microsoft.com/office/drawing/2014/main" val="20002"/>
                    </a:ext>
                  </a:extLst>
                </a:gridCol>
              </a:tblGrid>
              <a:tr h="155124">
                <a:tc>
                  <a:txBody>
                    <a:bodyPr/>
                    <a:lstStyle/>
                    <a:p>
                      <a:r>
                        <a:rPr kumimoji="1" lang="ja-JP" altLang="en-US" sz="800" b="0">
                          <a:latin typeface="游ゴシック" panose="020B0400000000000000" pitchFamily="50" charset="-128"/>
                          <a:ea typeface="游ゴシック" panose="020B0400000000000000" pitchFamily="50" charset="-128"/>
                        </a:rPr>
                        <a:t>製品名</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800" b="0" dirty="0">
                          <a:latin typeface="游ゴシック" panose="020B0400000000000000" pitchFamily="50" charset="-128"/>
                          <a:ea typeface="游ゴシック" panose="020B0400000000000000" pitchFamily="50" charset="-128"/>
                        </a:rPr>
                        <a:t>ピップエレキバンインナークリップ</a:t>
                      </a: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kumimoji="1" lang="ja-JP" altLang="en-US" sz="500" b="0" dirty="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5124">
                <a:tc>
                  <a:txBody>
                    <a:bodyPr/>
                    <a:lstStyle/>
                    <a:p>
                      <a:r>
                        <a:rPr kumimoji="1" lang="ja-JP" altLang="en-US" sz="800" b="0">
                          <a:latin typeface="游ゴシック" panose="020B0400000000000000" pitchFamily="50" charset="-128"/>
                          <a:ea typeface="游ゴシック" panose="020B0400000000000000" pitchFamily="50" charset="-128"/>
                        </a:rPr>
                        <a:t>医療機器認証番号</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i="0" kern="1200">
                          <a:solidFill>
                            <a:schemeClr val="tx1"/>
                          </a:solidFill>
                          <a:effectLst/>
                          <a:latin typeface="游ゴシック" panose="020B0400000000000000" pitchFamily="50" charset="-128"/>
                          <a:ea typeface="游ゴシック" panose="020B0400000000000000" pitchFamily="50" charset="-128"/>
                          <a:cs typeface="+mn-cs"/>
                        </a:rPr>
                        <a:t>301AGBZX00015000</a:t>
                      </a:r>
                      <a:endParaRPr kumimoji="1" lang="ja-JP" altLang="en-US" sz="800" b="0" i="0">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5124">
                <a:tc>
                  <a:txBody>
                    <a:bodyPr/>
                    <a:lstStyle/>
                    <a:p>
                      <a:r>
                        <a:rPr kumimoji="1" lang="ja-JP" altLang="en-US" sz="800" b="0">
                          <a:solidFill>
                            <a:schemeClr val="tx1"/>
                          </a:solidFill>
                          <a:latin typeface="游ゴシック" panose="020B0400000000000000" pitchFamily="50" charset="-128"/>
                          <a:ea typeface="游ゴシック" panose="020B0400000000000000" pitchFamily="50" charset="-128"/>
                        </a:rPr>
                        <a:t>磁束密度</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a:solidFill>
                            <a:schemeClr val="tx1"/>
                          </a:solidFill>
                          <a:latin typeface="游ゴシック" panose="020B0400000000000000" pitchFamily="50" charset="-128"/>
                          <a:ea typeface="游ゴシック" panose="020B0400000000000000" pitchFamily="50" charset="-128"/>
                        </a:rPr>
                        <a:t>130</a:t>
                      </a:r>
                      <a:r>
                        <a:rPr kumimoji="1" lang="ja-JP" altLang="en-US" sz="800" b="0">
                          <a:solidFill>
                            <a:schemeClr val="tx1"/>
                          </a:solidFill>
                          <a:latin typeface="游ゴシック" panose="020B0400000000000000" pitchFamily="50" charset="-128"/>
                          <a:ea typeface="游ゴシック" panose="020B0400000000000000" pitchFamily="50" charset="-128"/>
                        </a:rPr>
                        <a:t>ミリテスラ</a:t>
                      </a: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5124">
                <a:tc>
                  <a:txBody>
                    <a:bodyPr/>
                    <a:lstStyle/>
                    <a:p>
                      <a:r>
                        <a:rPr kumimoji="1" lang="ja-JP" altLang="en-US" sz="800" b="0">
                          <a:latin typeface="游ゴシック" panose="020B0400000000000000" pitchFamily="50" charset="-128"/>
                          <a:ea typeface="游ゴシック" panose="020B0400000000000000" pitchFamily="50" charset="-128"/>
                        </a:rPr>
                        <a:t>カラー</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800" b="0" kern="100">
                          <a:effectLst/>
                          <a:latin typeface="游ゴシック" panose="020B0400000000000000" pitchFamily="50" charset="-128"/>
                          <a:ea typeface="游ゴシック" panose="020B0400000000000000" pitchFamily="50" charset="-128"/>
                          <a:cs typeface="Times New Roman" panose="02020603050405020304" pitchFamily="18" charset="0"/>
                        </a:rPr>
                        <a:t>ライトグレー</a:t>
                      </a:r>
                      <a:r>
                        <a:rPr lang="en-US" altLang="ja-JP" sz="800" b="0" kern="10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b="0" kern="100">
                          <a:effectLst/>
                          <a:latin typeface="游ゴシック" panose="020B0400000000000000" pitchFamily="50" charset="-128"/>
                          <a:ea typeface="游ゴシック" panose="020B0400000000000000" pitchFamily="50" charset="-128"/>
                          <a:cs typeface="Times New Roman" panose="02020603050405020304" pitchFamily="18" charset="0"/>
                        </a:rPr>
                        <a:t>パステルピンク</a:t>
                      </a:r>
                      <a:r>
                        <a:rPr lang="en-US" altLang="ja-JP" sz="800" b="0" kern="10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b="0" kern="100">
                          <a:effectLst/>
                          <a:latin typeface="游ゴシック" panose="020B0400000000000000" pitchFamily="50" charset="-128"/>
                          <a:ea typeface="游ゴシック" panose="020B0400000000000000" pitchFamily="50" charset="-128"/>
                          <a:cs typeface="Times New Roman" panose="02020603050405020304" pitchFamily="18" charset="0"/>
                        </a:rPr>
                        <a:t>イエローベージュ</a:t>
                      </a:r>
                      <a:endParaRPr lang="ja-JP" sz="800" b="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104" marR="4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55124">
                <a:tc>
                  <a:txBody>
                    <a:bodyPr/>
                    <a:lstStyle/>
                    <a:p>
                      <a:r>
                        <a:rPr kumimoji="1" lang="ja-JP" altLang="en-US" sz="800" b="0">
                          <a:latin typeface="游ゴシック" panose="020B0400000000000000" pitchFamily="50" charset="-128"/>
                          <a:ea typeface="游ゴシック" panose="020B0400000000000000" pitchFamily="50" charset="-128"/>
                        </a:rPr>
                        <a:t>製品特長</a:t>
                      </a:r>
                    </a:p>
                  </a:txBody>
                  <a:tcPr marL="64138" marR="64138" marT="32069" marB="320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b="0" dirty="0">
                          <a:latin typeface="游ゴシック" panose="020B0400000000000000" pitchFamily="50" charset="-128"/>
                          <a:ea typeface="游ゴシック" panose="020B0400000000000000" pitchFamily="50" charset="-128"/>
                        </a:rPr>
                        <a:t>下着にはさむだけ、背中まで広がったしつこい肩コリをケア。</a:t>
                      </a:r>
                      <a:endParaRPr lang="en-US" altLang="ja-JP" sz="800" b="0" dirty="0">
                        <a:latin typeface="游ゴシック" panose="020B0400000000000000" pitchFamily="50" charset="-128"/>
                        <a:ea typeface="游ゴシック" panose="020B0400000000000000" pitchFamily="50" charset="-128"/>
                      </a:endParaRPr>
                    </a:p>
                    <a:p>
                      <a:r>
                        <a:rPr lang="ja-JP" altLang="en-US" sz="800" b="0" dirty="0">
                          <a:latin typeface="游ゴシック" panose="020B0400000000000000" pitchFamily="50" charset="-128"/>
                          <a:ea typeface="游ゴシック" panose="020B0400000000000000" pitchFamily="50" charset="-128"/>
                        </a:rPr>
                        <a:t>薄型磁石 を採用し、</a:t>
                      </a:r>
                      <a:r>
                        <a:rPr lang="en-US" altLang="ja-JP" sz="800" b="0" dirty="0">
                          <a:latin typeface="游ゴシック" panose="020B0400000000000000" pitchFamily="50" charset="-128"/>
                          <a:ea typeface="游ゴシック" panose="020B0400000000000000" pitchFamily="50" charset="-128"/>
                        </a:rPr>
                        <a:t>3</a:t>
                      </a:r>
                      <a:r>
                        <a:rPr lang="ja-JP" altLang="en-US" sz="800" b="0" dirty="0">
                          <a:latin typeface="游ゴシック" panose="020B0400000000000000" pitchFamily="50" charset="-128"/>
                          <a:ea typeface="游ゴシック" panose="020B0400000000000000" pitchFamily="50" charset="-128"/>
                        </a:rPr>
                        <a:t>色のパステルカラー展開で目立ちにくい。</a:t>
                      </a:r>
                      <a:endParaRPr kumimoji="1" lang="ja-JP" altLang="en-US" sz="800" b="0" dirty="0">
                        <a:solidFill>
                          <a:schemeClr val="tx1"/>
                        </a:solidFill>
                        <a:latin typeface="游ゴシック" panose="020B0400000000000000" pitchFamily="50" charset="-128"/>
                        <a:ea typeface="游ゴシック" panose="020B0400000000000000" pitchFamily="50" charset="-128"/>
                      </a:endParaRPr>
                    </a:p>
                  </a:txBody>
                  <a:tcPr marL="64138" marR="64138" marT="32069" marB="320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a:solidFill>
                          <a:schemeClr val="tx1"/>
                        </a:solidFill>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29" name="図 28" descr="テキスト&#10;&#10;自動的に生成された説明">
            <a:extLst>
              <a:ext uri="{FF2B5EF4-FFF2-40B4-BE49-F238E27FC236}">
                <a16:creationId xmlns:a16="http://schemas.microsoft.com/office/drawing/2014/main" id="{251C2BC0-FB75-452F-9EFA-161CB63E892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681815" y="6291151"/>
            <a:ext cx="569862" cy="980611"/>
          </a:xfrm>
          <a:prstGeom prst="rect">
            <a:avLst/>
          </a:prstGeom>
        </p:spPr>
      </p:pic>
      <p:pic>
        <p:nvPicPr>
          <p:cNvPr id="38" name="図 37" descr="テキスト&#10;&#10;自動的に生成された説明">
            <a:extLst>
              <a:ext uri="{FF2B5EF4-FFF2-40B4-BE49-F238E27FC236}">
                <a16:creationId xmlns:a16="http://schemas.microsoft.com/office/drawing/2014/main" id="{1924FD8D-31C2-455B-9858-027C6A466ED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0119" y="7546593"/>
            <a:ext cx="408025" cy="702056"/>
          </a:xfrm>
          <a:prstGeom prst="rect">
            <a:avLst/>
          </a:prstGeom>
        </p:spPr>
      </p:pic>
      <p:pic>
        <p:nvPicPr>
          <p:cNvPr id="41" name="図 40" descr="テキスト&#10;&#10;自動的に生成された説明">
            <a:extLst>
              <a:ext uri="{FF2B5EF4-FFF2-40B4-BE49-F238E27FC236}">
                <a16:creationId xmlns:a16="http://schemas.microsoft.com/office/drawing/2014/main" id="{BA71154E-E684-432D-9367-A0955C43BB5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774006" y="7546593"/>
            <a:ext cx="408025" cy="702056"/>
          </a:xfrm>
          <a:prstGeom prst="rect">
            <a:avLst/>
          </a:prstGeom>
        </p:spPr>
      </p:pic>
      <p:pic>
        <p:nvPicPr>
          <p:cNvPr id="45" name="図 44" descr="テキスト&#10;&#10;自動的に生成された説明">
            <a:extLst>
              <a:ext uri="{FF2B5EF4-FFF2-40B4-BE49-F238E27FC236}">
                <a16:creationId xmlns:a16="http://schemas.microsoft.com/office/drawing/2014/main" id="{DC3BD4A3-EB27-4909-9180-A0A3B037B45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207893" y="7546593"/>
            <a:ext cx="408025" cy="702056"/>
          </a:xfrm>
          <a:prstGeom prst="rect">
            <a:avLst/>
          </a:prstGeom>
        </p:spPr>
      </p:pic>
      <p:sp>
        <p:nvSpPr>
          <p:cNvPr id="46" name="正方形/長方形 45">
            <a:extLst>
              <a:ext uri="{FF2B5EF4-FFF2-40B4-BE49-F238E27FC236}">
                <a16:creationId xmlns:a16="http://schemas.microsoft.com/office/drawing/2014/main" id="{2F7833F0-7362-DD52-6316-95D4B4F22521}"/>
              </a:ext>
            </a:extLst>
          </p:cNvPr>
          <p:cNvSpPr/>
          <p:nvPr/>
        </p:nvSpPr>
        <p:spPr>
          <a:xfrm>
            <a:off x="173329" y="8487003"/>
            <a:ext cx="4737793" cy="861774"/>
          </a:xfrm>
          <a:prstGeom prst="rect">
            <a:avLst/>
          </a:prstGeom>
        </p:spPr>
        <p:txBody>
          <a:bodyPr wrap="square">
            <a:spAutoFit/>
          </a:bodyPr>
          <a:lstStyle/>
          <a:p>
            <a:r>
              <a:rPr lang="en-US" altLang="ja-JP" sz="1000" dirty="0">
                <a:solidFill>
                  <a:srgbClr val="000000"/>
                </a:solidFill>
                <a:latin typeface="游ゴシック" panose="020B0400000000000000" pitchFamily="50" charset="-128"/>
                <a:ea typeface="游ゴシック" panose="020B0400000000000000" pitchFamily="50" charset="-128"/>
              </a:rPr>
              <a:t>【</a:t>
            </a:r>
            <a:r>
              <a:rPr lang="ja-JP" altLang="en-US" sz="1000" dirty="0">
                <a:solidFill>
                  <a:srgbClr val="000000"/>
                </a:solidFill>
                <a:latin typeface="游ゴシック" panose="020B0400000000000000" pitchFamily="50" charset="-128"/>
                <a:ea typeface="游ゴシック" panose="020B0400000000000000" pitchFamily="50" charset="-128"/>
              </a:rPr>
              <a:t>一般のお客様からのお問い合わせ先</a:t>
            </a:r>
            <a:r>
              <a:rPr lang="en-US" altLang="ja-JP" sz="1000" dirty="0">
                <a:solidFill>
                  <a:srgbClr val="000000"/>
                </a:solidFill>
                <a:latin typeface="游ゴシック" panose="020B0400000000000000" pitchFamily="50" charset="-128"/>
                <a:ea typeface="游ゴシック" panose="020B0400000000000000" pitchFamily="50" charset="-128"/>
              </a:rPr>
              <a:t>】</a:t>
            </a:r>
          </a:p>
          <a:p>
            <a:r>
              <a:rPr lang="ja-JP" altLang="en-US" sz="1000" dirty="0">
                <a:solidFill>
                  <a:srgbClr val="000000"/>
                </a:solidFill>
                <a:latin typeface="游ゴシック" panose="020B0400000000000000" pitchFamily="50" charset="-128"/>
                <a:ea typeface="游ゴシック" panose="020B0400000000000000" pitchFamily="50" charset="-128"/>
              </a:rPr>
              <a:t>ピップ株式会社お客様相談室　</a:t>
            </a:r>
            <a:r>
              <a:rPr lang="en-US" altLang="ja-JP" sz="1000" dirty="0">
                <a:solidFill>
                  <a:srgbClr val="000000"/>
                </a:solidFill>
                <a:latin typeface="游ゴシック" panose="020B0400000000000000" pitchFamily="50" charset="-128"/>
                <a:ea typeface="游ゴシック" panose="020B0400000000000000" pitchFamily="50" charset="-128"/>
              </a:rPr>
              <a:t>TEL</a:t>
            </a:r>
            <a:r>
              <a:rPr lang="ja-JP" altLang="en-US" sz="1000" dirty="0">
                <a:solidFill>
                  <a:srgbClr val="000000"/>
                </a:solidFill>
                <a:latin typeface="游ゴシック" panose="020B0400000000000000" pitchFamily="50" charset="-128"/>
                <a:ea typeface="游ゴシック" panose="020B0400000000000000" pitchFamily="50" charset="-128"/>
              </a:rPr>
              <a:t>：</a:t>
            </a:r>
            <a:r>
              <a:rPr lang="en-US" altLang="ja-JP" sz="1000" dirty="0">
                <a:solidFill>
                  <a:srgbClr val="000000"/>
                </a:solidFill>
                <a:latin typeface="游ゴシック" panose="020B0400000000000000" pitchFamily="50" charset="-128"/>
                <a:ea typeface="游ゴシック" panose="020B0400000000000000" pitchFamily="50" charset="-128"/>
              </a:rPr>
              <a:t>06-6945-4427</a:t>
            </a:r>
            <a:r>
              <a:rPr lang="ja-JP" altLang="en-US" sz="1000" dirty="0">
                <a:solidFill>
                  <a:srgbClr val="000000"/>
                </a:solidFill>
                <a:latin typeface="游ゴシック" panose="020B0400000000000000" pitchFamily="50" charset="-128"/>
                <a:ea typeface="游ゴシック" panose="020B0400000000000000" pitchFamily="50" charset="-128"/>
              </a:rPr>
              <a:t>　</a:t>
            </a:r>
            <a:endParaRPr lang="en-US" altLang="ja-JP" sz="1000" dirty="0">
              <a:solidFill>
                <a:srgbClr val="000000"/>
              </a:solidFill>
              <a:latin typeface="游ゴシック" panose="020B0400000000000000" pitchFamily="50" charset="-128"/>
              <a:ea typeface="游ゴシック" panose="020B0400000000000000" pitchFamily="50" charset="-128"/>
            </a:endParaRPr>
          </a:p>
          <a:p>
            <a:r>
              <a:rPr lang="ja-JP" altLang="en-US" sz="1000" dirty="0">
                <a:solidFill>
                  <a:srgbClr val="000000"/>
                </a:solidFill>
                <a:latin typeface="游ゴシック" panose="020B0400000000000000" pitchFamily="50" charset="-128"/>
                <a:ea typeface="游ゴシック" panose="020B0400000000000000" pitchFamily="50" charset="-128"/>
              </a:rPr>
              <a:t>ピップ製品情報ホームページ　</a:t>
            </a:r>
            <a:r>
              <a:rPr lang="en-US" altLang="ja-JP" sz="1000" dirty="0">
                <a:solidFill>
                  <a:srgbClr val="000000"/>
                </a:solidFill>
                <a:latin typeface="游ゴシック" panose="020B0400000000000000" pitchFamily="50" charset="-128"/>
                <a:ea typeface="游ゴシック" panose="020B0400000000000000" pitchFamily="50" charset="-128"/>
                <a:hlinkClick r:id="rId11"/>
              </a:rPr>
              <a:t>https://www.pipjapan.co.jp/products/</a:t>
            </a:r>
            <a:endParaRPr lang="en-US" altLang="ja-JP" sz="1000" dirty="0">
              <a:solidFill>
                <a:srgbClr val="000000"/>
              </a:solidFill>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ピップエレキバンブランドサイト　</a:t>
            </a:r>
            <a:r>
              <a:rPr lang="en-US" altLang="ja-JP" sz="1000" dirty="0">
                <a:latin typeface="游ゴシック" panose="020B0400000000000000" pitchFamily="50" charset="-128"/>
                <a:ea typeface="游ゴシック" panose="020B0400000000000000" pitchFamily="50" charset="-128"/>
                <a:hlinkClick r:id="rId12"/>
              </a:rPr>
              <a:t>https://elekiban.pipjapan.co.jp/</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ピップ ウエルネス通販　 </a:t>
            </a:r>
            <a:r>
              <a:rPr lang="en-US" altLang="ja-JP" sz="1000" dirty="0">
                <a:latin typeface="游ゴシック" panose="020B0400000000000000" pitchFamily="50" charset="-128"/>
                <a:ea typeface="游ゴシック" panose="020B0400000000000000" pitchFamily="50" charset="-128"/>
                <a:hlinkClick r:id="rId13"/>
              </a:rPr>
              <a:t>https://shop.pipjapan.co.jp/shop/default.aspx</a:t>
            </a:r>
            <a:endParaRPr lang="en-US" altLang="ja-JP" sz="1000" dirty="0">
              <a:latin typeface="游ゴシック" panose="020B0400000000000000" pitchFamily="50" charset="-128"/>
              <a:ea typeface="游ゴシック" panose="020B0400000000000000" pitchFamily="50" charset="-128"/>
            </a:endParaRPr>
          </a:p>
        </p:txBody>
      </p:sp>
      <p:sp>
        <p:nvSpPr>
          <p:cNvPr id="47" name="正方形/長方形 46">
            <a:extLst>
              <a:ext uri="{FF2B5EF4-FFF2-40B4-BE49-F238E27FC236}">
                <a16:creationId xmlns:a16="http://schemas.microsoft.com/office/drawing/2014/main" id="{2F7833F0-7362-DD52-6316-95D4B4F22521}"/>
              </a:ext>
            </a:extLst>
          </p:cNvPr>
          <p:cNvSpPr/>
          <p:nvPr/>
        </p:nvSpPr>
        <p:spPr>
          <a:xfrm>
            <a:off x="4570088" y="8546914"/>
            <a:ext cx="2287912" cy="861774"/>
          </a:xfrm>
          <a:prstGeom prst="rect">
            <a:avLst/>
          </a:prstGeom>
        </p:spPr>
        <p:txBody>
          <a:bodyPr wrap="square">
            <a:spAutoFit/>
          </a:bodyPr>
          <a:lstStyle/>
          <a:p>
            <a:r>
              <a:rPr lang="en-US" altLang="ja-JP" sz="1000" dirty="0">
                <a:solidFill>
                  <a:srgbClr val="000000"/>
                </a:solidFill>
                <a:latin typeface="游ゴシック" panose="020B0400000000000000" pitchFamily="50" charset="-128"/>
                <a:ea typeface="游ゴシック" panose="020B0400000000000000" pitchFamily="50" charset="-128"/>
              </a:rPr>
              <a:t>【SNS】</a:t>
            </a:r>
          </a:p>
          <a:p>
            <a:r>
              <a:rPr lang="ja-JP" altLang="en-US" sz="1000" dirty="0">
                <a:solidFill>
                  <a:srgbClr val="000000"/>
                </a:solidFill>
                <a:latin typeface="游ゴシック" panose="020B0400000000000000" pitchFamily="50" charset="-128"/>
                <a:ea typeface="游ゴシック" panose="020B0400000000000000" pitchFamily="50" charset="-128"/>
              </a:rPr>
              <a:t>　</a:t>
            </a:r>
            <a:r>
              <a:rPr lang="en-US" altLang="ja-JP" sz="1000" dirty="0">
                <a:solidFill>
                  <a:srgbClr val="000000"/>
                </a:solidFill>
                <a:latin typeface="游ゴシック" panose="020B0400000000000000" pitchFamily="50" charset="-128"/>
                <a:ea typeface="游ゴシック" panose="020B0400000000000000" pitchFamily="50" charset="-128"/>
              </a:rPr>
              <a:t>X</a:t>
            </a:r>
            <a:r>
              <a:rPr lang="ja-JP" altLang="en-US" sz="1000" dirty="0">
                <a:solidFill>
                  <a:srgbClr val="000000"/>
                </a:solidFill>
                <a:latin typeface="游ゴシック" panose="020B0400000000000000" pitchFamily="50" charset="-128"/>
                <a:ea typeface="游ゴシック" panose="020B0400000000000000" pitchFamily="50" charset="-128"/>
              </a:rPr>
              <a:t>公式</a:t>
            </a:r>
            <a:r>
              <a:rPr lang="ja-JP" altLang="en-US" sz="1000" dirty="0" smtClean="0">
                <a:solidFill>
                  <a:srgbClr val="000000"/>
                </a:solidFill>
                <a:latin typeface="游ゴシック" panose="020B0400000000000000" pitchFamily="50" charset="-128"/>
                <a:ea typeface="游ゴシック" panose="020B0400000000000000" pitchFamily="50" charset="-128"/>
              </a:rPr>
              <a:t>アカウント　</a:t>
            </a:r>
            <a:endParaRPr lang="en-US" altLang="ja-JP" sz="1000" dirty="0" smtClean="0">
              <a:solidFill>
                <a:srgbClr val="000000"/>
              </a:solidFill>
              <a:latin typeface="游ゴシック" panose="020B0400000000000000" pitchFamily="50" charset="-128"/>
              <a:ea typeface="游ゴシック" panose="020B0400000000000000" pitchFamily="50" charset="-128"/>
            </a:endParaRPr>
          </a:p>
          <a:p>
            <a:r>
              <a:rPr lang="ja-JP" altLang="en-US" sz="1000" dirty="0" smtClean="0">
                <a:solidFill>
                  <a:srgbClr val="000000"/>
                </a:solidFill>
                <a:latin typeface="游ゴシック" panose="020B0400000000000000" pitchFamily="50" charset="-128"/>
                <a:ea typeface="游ゴシック" panose="020B0400000000000000" pitchFamily="50" charset="-128"/>
              </a:rPr>
              <a:t>　　</a:t>
            </a:r>
            <a:r>
              <a:rPr lang="en-US" altLang="ja-JP" sz="1000" dirty="0" smtClean="0">
                <a:solidFill>
                  <a:srgbClr val="000000"/>
                </a:solidFill>
                <a:latin typeface="游ゴシック" panose="020B0400000000000000" pitchFamily="50" charset="-128"/>
                <a:ea typeface="游ゴシック" panose="020B0400000000000000" pitchFamily="50" charset="-128"/>
              </a:rPr>
              <a:t>https://x.com/pip_cp</a:t>
            </a:r>
          </a:p>
          <a:p>
            <a:r>
              <a:rPr lang="ja-JP" altLang="en-US" sz="1000" dirty="0">
                <a:solidFill>
                  <a:srgbClr val="000000"/>
                </a:solidFill>
                <a:latin typeface="游ゴシック" panose="020B0400000000000000" pitchFamily="50" charset="-128"/>
                <a:ea typeface="游ゴシック" panose="020B0400000000000000" pitchFamily="50" charset="-128"/>
              </a:rPr>
              <a:t>　</a:t>
            </a:r>
            <a:r>
              <a:rPr lang="en-US" altLang="ja-JP" sz="1000" dirty="0">
                <a:solidFill>
                  <a:srgbClr val="000000"/>
                </a:solidFill>
                <a:latin typeface="游ゴシック" panose="020B0400000000000000" pitchFamily="50" charset="-128"/>
                <a:ea typeface="游ゴシック" panose="020B0400000000000000" pitchFamily="50" charset="-128"/>
              </a:rPr>
              <a:t>Instagram</a:t>
            </a:r>
            <a:r>
              <a:rPr lang="ja-JP" altLang="en-US" sz="1000" dirty="0">
                <a:solidFill>
                  <a:srgbClr val="000000"/>
                </a:solidFill>
                <a:latin typeface="游ゴシック" panose="020B0400000000000000" pitchFamily="50" charset="-128"/>
                <a:ea typeface="游ゴシック" panose="020B0400000000000000" pitchFamily="50" charset="-128"/>
              </a:rPr>
              <a:t>公式</a:t>
            </a:r>
            <a:r>
              <a:rPr lang="ja-JP" altLang="en-US" sz="1000" dirty="0" smtClean="0">
                <a:solidFill>
                  <a:srgbClr val="000000"/>
                </a:solidFill>
                <a:latin typeface="游ゴシック" panose="020B0400000000000000" pitchFamily="50" charset="-128"/>
                <a:ea typeface="游ゴシック" panose="020B0400000000000000" pitchFamily="50" charset="-128"/>
              </a:rPr>
              <a:t>アカウント　</a:t>
            </a:r>
            <a:endParaRPr lang="en-US" altLang="ja-JP" sz="1000" dirty="0" smtClean="0">
              <a:solidFill>
                <a:srgbClr val="000000"/>
              </a:solidFill>
              <a:latin typeface="游ゴシック" panose="020B0400000000000000" pitchFamily="50" charset="-128"/>
              <a:ea typeface="游ゴシック" panose="020B0400000000000000" pitchFamily="50" charset="-128"/>
            </a:endParaRPr>
          </a:p>
          <a:p>
            <a:r>
              <a:rPr lang="ja-JP" altLang="en-US" sz="1000" dirty="0" smtClean="0">
                <a:solidFill>
                  <a:srgbClr val="000000"/>
                </a:solidFill>
                <a:latin typeface="游ゴシック" panose="020B0400000000000000" pitchFamily="50" charset="-128"/>
                <a:ea typeface="游ゴシック" panose="020B0400000000000000" pitchFamily="50" charset="-128"/>
              </a:rPr>
              <a:t>　　</a:t>
            </a:r>
            <a:r>
              <a:rPr lang="en-US" altLang="ja-JP" sz="1000" dirty="0" smtClean="0">
                <a:solidFill>
                  <a:srgbClr val="000000"/>
                </a:solidFill>
                <a:latin typeface="游ゴシック" panose="020B0400000000000000" pitchFamily="50" charset="-128"/>
                <a:ea typeface="游ゴシック" panose="020B0400000000000000" pitchFamily="50" charset="-128"/>
              </a:rPr>
              <a:t>https://www.instagram.com/</a:t>
            </a:r>
            <a:endParaRPr lang="en-US" altLang="ja-JP" sz="1000" dirty="0">
              <a:solidFill>
                <a:srgbClr val="000000"/>
              </a:solidFill>
              <a:latin typeface="游ゴシック" panose="020B0400000000000000" pitchFamily="50" charset="-128"/>
              <a:ea typeface="游ゴシック" panose="020B0400000000000000" pitchFamily="50" charset="-128"/>
            </a:endParaRPr>
          </a:p>
        </p:txBody>
      </p:sp>
      <p:sp>
        <p:nvSpPr>
          <p:cNvPr id="48" name="正方形/長方形 47">
            <a:extLst>
              <a:ext uri="{FF2B5EF4-FFF2-40B4-BE49-F238E27FC236}">
                <a16:creationId xmlns:a16="http://schemas.microsoft.com/office/drawing/2014/main" id="{71D66CB2-F6B4-C64E-CA6E-0DD77DA529FD}"/>
              </a:ext>
            </a:extLst>
          </p:cNvPr>
          <p:cNvSpPr/>
          <p:nvPr/>
        </p:nvSpPr>
        <p:spPr>
          <a:xfrm>
            <a:off x="16392" y="9412604"/>
            <a:ext cx="6825216" cy="4623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3988" tIns="41994" rIns="83988" bIns="41994" anchor="t"/>
          <a:lstStyle>
            <a:lvl1pPr>
              <a:defRPr kumimoji="1" sz="2400">
                <a:solidFill>
                  <a:schemeClr val="tx1"/>
                </a:solidFill>
                <a:latin typeface="Calibri" panose="020F0502020204030204" pitchFamily="34" charset="0"/>
                <a:ea typeface="ＭＳ Ｐゴシック" panose="020B0600070205080204" pitchFamily="50" charset="-128"/>
              </a:defRPr>
            </a:lvl1pPr>
            <a:lvl2pPr marL="37931725" indent="-37474525">
              <a:defRPr kumimoji="1" sz="2400">
                <a:solidFill>
                  <a:schemeClr val="tx1"/>
                </a:solidFill>
                <a:latin typeface="Calibri" panose="020F0502020204030204" pitchFamily="34" charset="0"/>
                <a:ea typeface="ＭＳ Ｐゴシック" panose="020B0600070205080204" pitchFamily="50" charset="-128"/>
              </a:defRPr>
            </a:lvl2pPr>
            <a:lvl3pPr>
              <a:defRPr kumimoji="1" sz="2400">
                <a:solidFill>
                  <a:schemeClr val="tx1"/>
                </a:solidFill>
                <a:latin typeface="Calibri" panose="020F0502020204030204" pitchFamily="34" charset="0"/>
                <a:ea typeface="ＭＳ Ｐゴシック" panose="020B0600070205080204" pitchFamily="50" charset="-128"/>
              </a:defRPr>
            </a:lvl3pPr>
            <a:lvl4pPr>
              <a:defRPr kumimoji="1" sz="2400">
                <a:solidFill>
                  <a:schemeClr val="tx1"/>
                </a:solidFill>
                <a:latin typeface="Calibri" panose="020F0502020204030204" pitchFamily="34" charset="0"/>
                <a:ea typeface="ＭＳ Ｐゴシック" panose="020B0600070205080204" pitchFamily="50" charset="-128"/>
              </a:defRPr>
            </a:lvl4pPr>
            <a:lvl5pPr>
              <a:defRPr kumimoji="1" sz="2400">
                <a:solidFill>
                  <a:schemeClr val="tx1"/>
                </a:solidFill>
                <a:latin typeface="Calibri" panose="020F0502020204030204" pitchFamily="34" charset="0"/>
                <a:ea typeface="ＭＳ Ｐゴシック" panose="020B0600070205080204" pitchFamily="50" charset="-128"/>
              </a:defRPr>
            </a:lvl5pPr>
            <a:lvl6pPr marL="4572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9144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1371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18288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eaLnBrk="1" fontAlgn="t" hangingPunct="1">
              <a:defRPr/>
            </a:pP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＜本リリース・商品リースに関するお問い合わせ＞</a:t>
            </a:r>
          </a:p>
          <a:p>
            <a:pPr algn="ctr" eaLnBrk="1" fontAlgn="t" hangingPunct="1">
              <a:defRPr/>
            </a:pP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ピップ</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 PR </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事務局（株式会社アンティル内）：小坂・村田・植村</a:t>
            </a:r>
          </a:p>
          <a:p>
            <a:pPr algn="ctr" eaLnBrk="1" fontAlgn="t" hangingPunct="1">
              <a:defRPr/>
            </a:pP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TEL</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03-6821-7863</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FAX </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03-6685-5265</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MAIL</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pip-pr@vectorinc.co.jp</a:t>
            </a:r>
          </a:p>
        </p:txBody>
      </p:sp>
    </p:spTree>
    <p:extLst>
      <p:ext uri="{BB962C8B-B14F-4D97-AF65-F5344CB8AC3E}">
        <p14:creationId xmlns:p14="http://schemas.microsoft.com/office/powerpoint/2010/main" val="3506543217"/>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31978</TotalTime>
  <Words>796</Words>
  <Application>Microsoft Office PowerPoint</Application>
  <PresentationFormat>A4 210 x 297 mm</PresentationFormat>
  <Paragraphs>123</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ＭＳ Ｐゴシック</vt:lpstr>
      <vt:lpstr>メイリオ</vt:lpstr>
      <vt:lpstr>游ゴシック</vt:lpstr>
      <vt:lpstr>Arial</vt:lpstr>
      <vt:lpstr>Calibri</vt:lpstr>
      <vt:lpstr>Times New Roman</vt:lpstr>
      <vt:lpstr>ホワイト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mai</dc:creator>
  <cp:lastModifiedBy>pipuser</cp:lastModifiedBy>
  <cp:revision>1446</cp:revision>
  <cp:lastPrinted>2020-03-18T08:15:42Z</cp:lastPrinted>
  <dcterms:created xsi:type="dcterms:W3CDTF">2017-07-11T04:49:26Z</dcterms:created>
  <dcterms:modified xsi:type="dcterms:W3CDTF">2025-03-31T02:40:04Z</dcterms:modified>
</cp:coreProperties>
</file>